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0"/>
  </p:notesMasterIdLst>
  <p:sldIdLst>
    <p:sldId id="256" r:id="rId2"/>
    <p:sldId id="257" r:id="rId3"/>
    <p:sldId id="317" r:id="rId4"/>
    <p:sldId id="337" r:id="rId5"/>
    <p:sldId id="318" r:id="rId6"/>
    <p:sldId id="319" r:id="rId7"/>
    <p:sldId id="338" r:id="rId8"/>
    <p:sldId id="339" r:id="rId9"/>
    <p:sldId id="340" r:id="rId10"/>
    <p:sldId id="341" r:id="rId11"/>
    <p:sldId id="342" r:id="rId12"/>
    <p:sldId id="343" r:id="rId13"/>
    <p:sldId id="344" r:id="rId14"/>
    <p:sldId id="345" r:id="rId15"/>
    <p:sldId id="349" r:id="rId16"/>
    <p:sldId id="326" r:id="rId17"/>
    <p:sldId id="350" r:id="rId18"/>
    <p:sldId id="352" r:id="rId19"/>
    <p:sldId id="353" r:id="rId20"/>
    <p:sldId id="325" r:id="rId21"/>
    <p:sldId id="333" r:id="rId22"/>
    <p:sldId id="334" r:id="rId23"/>
    <p:sldId id="335" r:id="rId24"/>
    <p:sldId id="327" r:id="rId25"/>
    <p:sldId id="354" r:id="rId26"/>
    <p:sldId id="328" r:id="rId27"/>
    <p:sldId id="332" r:id="rId28"/>
    <p:sldId id="272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508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57D10BB-7BAF-403B-BD06-0F7C801F45E7}" type="doc">
      <dgm:prSet loTypeId="urn:microsoft.com/office/officeart/2005/8/layout/vList2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C664F7AB-B0C8-46CC-BE6B-433D57FB7F70}">
      <dgm:prSet custT="1"/>
      <dgm:spPr>
        <a:solidFill>
          <a:schemeClr val="accent2">
            <a:lumMod val="75000"/>
          </a:schemeClr>
        </a:solidFill>
      </dgm:spPr>
      <dgm:t>
        <a:bodyPr/>
        <a:lstStyle/>
        <a:p>
          <a:pPr rtl="0"/>
          <a:r>
            <a: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Социально –</a:t>
          </a:r>
          <a:br>
            <a: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коммуникативное развитие</a:t>
          </a:r>
        </a:p>
      </dgm:t>
    </dgm:pt>
    <dgm:pt modelId="{0CD7D99C-1C51-4DED-A2F6-22214624C07D}" type="parTrans" cxnId="{9D52CA09-A1C0-4019-B97C-0BFA881135F9}">
      <dgm:prSet/>
      <dgm:spPr/>
      <dgm:t>
        <a:bodyPr/>
        <a:lstStyle/>
        <a:p>
          <a:endParaRPr lang="ru-RU" sz="2000" b="0">
            <a:latin typeface="Arial" pitchFamily="34" charset="0"/>
            <a:cs typeface="Arial" pitchFamily="34" charset="0"/>
          </a:endParaRPr>
        </a:p>
      </dgm:t>
    </dgm:pt>
    <dgm:pt modelId="{F29338F9-0046-4FB4-A88B-9E8EC09C2B67}" type="sibTrans" cxnId="{9D52CA09-A1C0-4019-B97C-0BFA881135F9}">
      <dgm:prSet/>
      <dgm:spPr/>
      <dgm:t>
        <a:bodyPr/>
        <a:lstStyle/>
        <a:p>
          <a:endParaRPr lang="ru-RU" sz="2000" b="0">
            <a:latin typeface="Arial" pitchFamily="34" charset="0"/>
            <a:cs typeface="Arial" pitchFamily="34" charset="0"/>
          </a:endParaRPr>
        </a:p>
      </dgm:t>
    </dgm:pt>
    <dgm:pt modelId="{0A524688-D690-4736-AE79-5B3BDB16A741}">
      <dgm:prSet custT="1"/>
      <dgm:spPr>
        <a:solidFill>
          <a:schemeClr val="accent2">
            <a:lumMod val="75000"/>
          </a:schemeClr>
        </a:solidFill>
      </dgm:spPr>
      <dgm:t>
        <a:bodyPr/>
        <a:lstStyle/>
        <a:p>
          <a:pPr rtl="0"/>
          <a:r>
            <a: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Познавательное развитие</a:t>
          </a:r>
          <a:endParaRPr lang="ru-RU" sz="20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CD4764F-3E1C-49E5-9577-0B03F6FF19CE}" type="parTrans" cxnId="{71C5557A-B843-44FE-A162-7ABAE1F3C515}">
      <dgm:prSet/>
      <dgm:spPr/>
      <dgm:t>
        <a:bodyPr/>
        <a:lstStyle/>
        <a:p>
          <a:endParaRPr lang="ru-RU" sz="2000" b="0">
            <a:latin typeface="Arial" pitchFamily="34" charset="0"/>
            <a:cs typeface="Arial" pitchFamily="34" charset="0"/>
          </a:endParaRPr>
        </a:p>
      </dgm:t>
    </dgm:pt>
    <dgm:pt modelId="{B3B8C700-7D72-4E12-8897-E44A123958DD}" type="sibTrans" cxnId="{71C5557A-B843-44FE-A162-7ABAE1F3C515}">
      <dgm:prSet/>
      <dgm:spPr/>
      <dgm:t>
        <a:bodyPr/>
        <a:lstStyle/>
        <a:p>
          <a:endParaRPr lang="ru-RU" sz="2000" b="0">
            <a:latin typeface="Arial" pitchFamily="34" charset="0"/>
            <a:cs typeface="Arial" pitchFamily="34" charset="0"/>
          </a:endParaRPr>
        </a:p>
      </dgm:t>
    </dgm:pt>
    <dgm:pt modelId="{FD74041C-3F25-4737-B517-64D510520762}">
      <dgm:prSet custT="1"/>
      <dgm:spPr>
        <a:solidFill>
          <a:schemeClr val="accent2">
            <a:lumMod val="75000"/>
          </a:schemeClr>
        </a:solidFill>
      </dgm:spPr>
      <dgm:t>
        <a:bodyPr/>
        <a:lstStyle/>
        <a:p>
          <a:pPr rtl="0"/>
          <a:r>
            <a: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Художественно – </a:t>
          </a:r>
          <a:br>
            <a: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эстетическое развитие</a:t>
          </a:r>
          <a:endParaRPr lang="ru-RU" sz="20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AE1CA11-5B47-4419-9368-B98457536378}" type="parTrans" cxnId="{4701FA3E-FEA7-4A8A-9938-89AD47D63826}">
      <dgm:prSet/>
      <dgm:spPr/>
      <dgm:t>
        <a:bodyPr/>
        <a:lstStyle/>
        <a:p>
          <a:endParaRPr lang="ru-RU" sz="2000" b="0">
            <a:latin typeface="Arial" pitchFamily="34" charset="0"/>
            <a:cs typeface="Arial" pitchFamily="34" charset="0"/>
          </a:endParaRPr>
        </a:p>
      </dgm:t>
    </dgm:pt>
    <dgm:pt modelId="{B5D145AE-86A3-4F86-B3F0-618124CB7833}" type="sibTrans" cxnId="{4701FA3E-FEA7-4A8A-9938-89AD47D63826}">
      <dgm:prSet/>
      <dgm:spPr/>
      <dgm:t>
        <a:bodyPr/>
        <a:lstStyle/>
        <a:p>
          <a:endParaRPr lang="ru-RU" sz="2000" b="0">
            <a:latin typeface="Arial" pitchFamily="34" charset="0"/>
            <a:cs typeface="Arial" pitchFamily="34" charset="0"/>
          </a:endParaRPr>
        </a:p>
      </dgm:t>
    </dgm:pt>
    <dgm:pt modelId="{A0DCEB34-3928-424E-A646-90F726E81B58}">
      <dgm:prSet custT="1"/>
      <dgm:spPr>
        <a:solidFill>
          <a:schemeClr val="accent2">
            <a:lumMod val="75000"/>
          </a:schemeClr>
        </a:solidFill>
      </dgm:spPr>
      <dgm:t>
        <a:bodyPr/>
        <a:lstStyle/>
        <a:p>
          <a:pPr rtl="0"/>
          <a:r>
            <a: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Физическое развитие</a:t>
          </a:r>
          <a:endParaRPr lang="ru-RU" sz="20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2B515FB-DB67-4BA7-9129-77FA8581702C}" type="parTrans" cxnId="{BBA06B36-15F4-4CBE-9A8C-013D993210AB}">
      <dgm:prSet/>
      <dgm:spPr/>
      <dgm:t>
        <a:bodyPr/>
        <a:lstStyle/>
        <a:p>
          <a:endParaRPr lang="ru-RU" sz="2000" b="0">
            <a:latin typeface="Arial" pitchFamily="34" charset="0"/>
            <a:cs typeface="Arial" pitchFamily="34" charset="0"/>
          </a:endParaRPr>
        </a:p>
      </dgm:t>
    </dgm:pt>
    <dgm:pt modelId="{10DC671D-EF2D-40F6-AFFB-1D87A3124C26}" type="sibTrans" cxnId="{BBA06B36-15F4-4CBE-9A8C-013D993210AB}">
      <dgm:prSet/>
      <dgm:spPr/>
      <dgm:t>
        <a:bodyPr/>
        <a:lstStyle/>
        <a:p>
          <a:endParaRPr lang="ru-RU" sz="2000" b="0">
            <a:latin typeface="Arial" pitchFamily="34" charset="0"/>
            <a:cs typeface="Arial" pitchFamily="34" charset="0"/>
          </a:endParaRPr>
        </a:p>
      </dgm:t>
    </dgm:pt>
    <dgm:pt modelId="{B94BB278-ACB6-4C6F-AFA6-87887BA9920F}">
      <dgm:prSet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Речевое развитие</a:t>
          </a:r>
          <a:endParaRPr lang="ru-RU" sz="20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46D91FA-6DCB-4726-A8E0-D97B85F7E00F}" type="parTrans" cxnId="{89D7F608-935C-4D6B-BAD1-54B69960D820}">
      <dgm:prSet/>
      <dgm:spPr/>
      <dgm:t>
        <a:bodyPr/>
        <a:lstStyle/>
        <a:p>
          <a:endParaRPr lang="ru-RU" b="0"/>
        </a:p>
      </dgm:t>
    </dgm:pt>
    <dgm:pt modelId="{BB6AE56D-BC3E-4DA6-A6CC-D1EDEA4B4C27}" type="sibTrans" cxnId="{89D7F608-935C-4D6B-BAD1-54B69960D820}">
      <dgm:prSet/>
      <dgm:spPr/>
      <dgm:t>
        <a:bodyPr/>
        <a:lstStyle/>
        <a:p>
          <a:endParaRPr lang="ru-RU" b="0"/>
        </a:p>
      </dgm:t>
    </dgm:pt>
    <dgm:pt modelId="{2156BDA4-D755-45A3-B6E1-03E345C48250}" type="pres">
      <dgm:prSet presAssocID="{C57D10BB-7BAF-403B-BD06-0F7C801F45E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5DC783B-C501-4F68-93B9-77BEFB52B810}" type="pres">
      <dgm:prSet presAssocID="{C664F7AB-B0C8-46CC-BE6B-433D57FB7F70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CEC039-93C0-4D8A-A208-6EE4FDFBBEC1}" type="pres">
      <dgm:prSet presAssocID="{F29338F9-0046-4FB4-A88B-9E8EC09C2B67}" presName="spacer" presStyleCnt="0"/>
      <dgm:spPr/>
      <dgm:t>
        <a:bodyPr/>
        <a:lstStyle/>
        <a:p>
          <a:endParaRPr lang="ru-RU"/>
        </a:p>
      </dgm:t>
    </dgm:pt>
    <dgm:pt modelId="{5BE26614-D759-4B62-A9CA-271E045E508C}" type="pres">
      <dgm:prSet presAssocID="{0A524688-D690-4736-AE79-5B3BDB16A741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97DC21F-B614-480D-96FB-21E627ACF4B2}" type="pres">
      <dgm:prSet presAssocID="{B3B8C700-7D72-4E12-8897-E44A123958DD}" presName="spacer" presStyleCnt="0"/>
      <dgm:spPr/>
      <dgm:t>
        <a:bodyPr/>
        <a:lstStyle/>
        <a:p>
          <a:endParaRPr lang="ru-RU"/>
        </a:p>
      </dgm:t>
    </dgm:pt>
    <dgm:pt modelId="{24BBC588-691C-4FB5-9946-E60280BA0B83}" type="pres">
      <dgm:prSet presAssocID="{B94BB278-ACB6-4C6F-AFA6-87887BA9920F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65FD29-C11C-46BD-A089-85BE9BB588BC}" type="pres">
      <dgm:prSet presAssocID="{BB6AE56D-BC3E-4DA6-A6CC-D1EDEA4B4C27}" presName="spacer" presStyleCnt="0"/>
      <dgm:spPr/>
      <dgm:t>
        <a:bodyPr/>
        <a:lstStyle/>
        <a:p>
          <a:endParaRPr lang="ru-RU"/>
        </a:p>
      </dgm:t>
    </dgm:pt>
    <dgm:pt modelId="{218BCDC9-20AF-4AE9-8FCA-730660FAD8A2}" type="pres">
      <dgm:prSet presAssocID="{FD74041C-3F25-4737-B517-64D510520762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9ECDC0-5D98-4984-9569-AE8DFC925189}" type="pres">
      <dgm:prSet presAssocID="{B5D145AE-86A3-4F86-B3F0-618124CB7833}" presName="spacer" presStyleCnt="0"/>
      <dgm:spPr/>
      <dgm:t>
        <a:bodyPr/>
        <a:lstStyle/>
        <a:p>
          <a:endParaRPr lang="ru-RU"/>
        </a:p>
      </dgm:t>
    </dgm:pt>
    <dgm:pt modelId="{E532612F-4BF5-42C8-A1A6-9763C43D7424}" type="pres">
      <dgm:prSet presAssocID="{A0DCEB34-3928-424E-A646-90F726E81B58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701FA3E-FEA7-4A8A-9938-89AD47D63826}" srcId="{C57D10BB-7BAF-403B-BD06-0F7C801F45E7}" destId="{FD74041C-3F25-4737-B517-64D510520762}" srcOrd="3" destOrd="0" parTransId="{EAE1CA11-5B47-4419-9368-B98457536378}" sibTransId="{B5D145AE-86A3-4F86-B3F0-618124CB7833}"/>
    <dgm:cxn modelId="{CFEC7FE9-C52B-4D4E-839D-8AF96A16A94D}" type="presOf" srcId="{C664F7AB-B0C8-46CC-BE6B-433D57FB7F70}" destId="{95DC783B-C501-4F68-93B9-77BEFB52B810}" srcOrd="0" destOrd="0" presId="urn:microsoft.com/office/officeart/2005/8/layout/vList2"/>
    <dgm:cxn modelId="{71C5557A-B843-44FE-A162-7ABAE1F3C515}" srcId="{C57D10BB-7BAF-403B-BD06-0F7C801F45E7}" destId="{0A524688-D690-4736-AE79-5B3BDB16A741}" srcOrd="1" destOrd="0" parTransId="{6CD4764F-3E1C-49E5-9577-0B03F6FF19CE}" sibTransId="{B3B8C700-7D72-4E12-8897-E44A123958DD}"/>
    <dgm:cxn modelId="{9D52CA09-A1C0-4019-B97C-0BFA881135F9}" srcId="{C57D10BB-7BAF-403B-BD06-0F7C801F45E7}" destId="{C664F7AB-B0C8-46CC-BE6B-433D57FB7F70}" srcOrd="0" destOrd="0" parTransId="{0CD7D99C-1C51-4DED-A2F6-22214624C07D}" sibTransId="{F29338F9-0046-4FB4-A88B-9E8EC09C2B67}"/>
    <dgm:cxn modelId="{C571A630-15CE-4C88-A52B-F88A181703A8}" type="presOf" srcId="{FD74041C-3F25-4737-B517-64D510520762}" destId="{218BCDC9-20AF-4AE9-8FCA-730660FAD8A2}" srcOrd="0" destOrd="0" presId="urn:microsoft.com/office/officeart/2005/8/layout/vList2"/>
    <dgm:cxn modelId="{89D7F608-935C-4D6B-BAD1-54B69960D820}" srcId="{C57D10BB-7BAF-403B-BD06-0F7C801F45E7}" destId="{B94BB278-ACB6-4C6F-AFA6-87887BA9920F}" srcOrd="2" destOrd="0" parTransId="{946D91FA-6DCB-4726-A8E0-D97B85F7E00F}" sibTransId="{BB6AE56D-BC3E-4DA6-A6CC-D1EDEA4B4C27}"/>
    <dgm:cxn modelId="{BBA06B36-15F4-4CBE-9A8C-013D993210AB}" srcId="{C57D10BB-7BAF-403B-BD06-0F7C801F45E7}" destId="{A0DCEB34-3928-424E-A646-90F726E81B58}" srcOrd="4" destOrd="0" parTransId="{A2B515FB-DB67-4BA7-9129-77FA8581702C}" sibTransId="{10DC671D-EF2D-40F6-AFFB-1D87A3124C26}"/>
    <dgm:cxn modelId="{BFC46942-32EE-469B-9DB2-CFA06BE9E72A}" type="presOf" srcId="{C57D10BB-7BAF-403B-BD06-0F7C801F45E7}" destId="{2156BDA4-D755-45A3-B6E1-03E345C48250}" srcOrd="0" destOrd="0" presId="urn:microsoft.com/office/officeart/2005/8/layout/vList2"/>
    <dgm:cxn modelId="{78507B1E-D8EE-42A7-9B1A-AD40CA19348C}" type="presOf" srcId="{B94BB278-ACB6-4C6F-AFA6-87887BA9920F}" destId="{24BBC588-691C-4FB5-9946-E60280BA0B83}" srcOrd="0" destOrd="0" presId="urn:microsoft.com/office/officeart/2005/8/layout/vList2"/>
    <dgm:cxn modelId="{BBA66DE2-A4AD-482E-B629-A1803DCCC703}" type="presOf" srcId="{A0DCEB34-3928-424E-A646-90F726E81B58}" destId="{E532612F-4BF5-42C8-A1A6-9763C43D7424}" srcOrd="0" destOrd="0" presId="urn:microsoft.com/office/officeart/2005/8/layout/vList2"/>
    <dgm:cxn modelId="{B05C9B2D-64FF-4203-8073-94A3E598FAA4}" type="presOf" srcId="{0A524688-D690-4736-AE79-5B3BDB16A741}" destId="{5BE26614-D759-4B62-A9CA-271E045E508C}" srcOrd="0" destOrd="0" presId="urn:microsoft.com/office/officeart/2005/8/layout/vList2"/>
    <dgm:cxn modelId="{58895B4C-3C3F-45AC-B2CC-01CBEE70CCF4}" type="presParOf" srcId="{2156BDA4-D755-45A3-B6E1-03E345C48250}" destId="{95DC783B-C501-4F68-93B9-77BEFB52B810}" srcOrd="0" destOrd="0" presId="urn:microsoft.com/office/officeart/2005/8/layout/vList2"/>
    <dgm:cxn modelId="{046F15D9-0CA5-47C5-B649-EB666E24D283}" type="presParOf" srcId="{2156BDA4-D755-45A3-B6E1-03E345C48250}" destId="{58CEC039-93C0-4D8A-A208-6EE4FDFBBEC1}" srcOrd="1" destOrd="0" presId="urn:microsoft.com/office/officeart/2005/8/layout/vList2"/>
    <dgm:cxn modelId="{F93900CA-CEBE-46E0-96DD-9390E5CFC0AB}" type="presParOf" srcId="{2156BDA4-D755-45A3-B6E1-03E345C48250}" destId="{5BE26614-D759-4B62-A9CA-271E045E508C}" srcOrd="2" destOrd="0" presId="urn:microsoft.com/office/officeart/2005/8/layout/vList2"/>
    <dgm:cxn modelId="{C09394C9-C1F5-45C2-81B5-AE27CED2C1A2}" type="presParOf" srcId="{2156BDA4-D755-45A3-B6E1-03E345C48250}" destId="{F97DC21F-B614-480D-96FB-21E627ACF4B2}" srcOrd="3" destOrd="0" presId="urn:microsoft.com/office/officeart/2005/8/layout/vList2"/>
    <dgm:cxn modelId="{00DBE863-360A-4F07-8508-D1DC6584D813}" type="presParOf" srcId="{2156BDA4-D755-45A3-B6E1-03E345C48250}" destId="{24BBC588-691C-4FB5-9946-E60280BA0B83}" srcOrd="4" destOrd="0" presId="urn:microsoft.com/office/officeart/2005/8/layout/vList2"/>
    <dgm:cxn modelId="{7A81C977-75BE-49EB-89E1-DB7448DEC56C}" type="presParOf" srcId="{2156BDA4-D755-45A3-B6E1-03E345C48250}" destId="{1B65FD29-C11C-46BD-A089-85BE9BB588BC}" srcOrd="5" destOrd="0" presId="urn:microsoft.com/office/officeart/2005/8/layout/vList2"/>
    <dgm:cxn modelId="{40431CE4-82DF-4F70-A75D-A533950D757E}" type="presParOf" srcId="{2156BDA4-D755-45A3-B6E1-03E345C48250}" destId="{218BCDC9-20AF-4AE9-8FCA-730660FAD8A2}" srcOrd="6" destOrd="0" presId="urn:microsoft.com/office/officeart/2005/8/layout/vList2"/>
    <dgm:cxn modelId="{003EE42A-72CD-487F-BA33-A87E4CEA4F5C}" type="presParOf" srcId="{2156BDA4-D755-45A3-B6E1-03E345C48250}" destId="{8B9ECDC0-5D98-4984-9569-AE8DFC925189}" srcOrd="7" destOrd="0" presId="urn:microsoft.com/office/officeart/2005/8/layout/vList2"/>
    <dgm:cxn modelId="{E058FF7B-0D0D-4819-9599-E567BAB082F6}" type="presParOf" srcId="{2156BDA4-D755-45A3-B6E1-03E345C48250}" destId="{E532612F-4BF5-42C8-A1A6-9763C43D7424}" srcOrd="8" destOrd="0" presId="urn:microsoft.com/office/officeart/2005/8/layout/vList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4C39AFC-00BE-4A13-844D-E85E9536B52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1B83FE0-DD35-4337-9C6C-819A5F48758A}">
      <dgm:prSet custT="1"/>
      <dgm:spPr/>
      <dgm:t>
        <a:bodyPr/>
        <a:lstStyle/>
        <a:p>
          <a:pPr rtl="0"/>
          <a:r>
            <a: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Физическое развитие</a:t>
          </a:r>
          <a:endParaRPr lang="ru-RU" sz="20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ED95637-393E-42D2-A5AF-F031241B5110}" type="parTrans" cxnId="{58D6C64F-71CF-4CAF-853B-8B598E355CBD}">
      <dgm:prSet/>
      <dgm:spPr/>
      <dgm:t>
        <a:bodyPr/>
        <a:lstStyle/>
        <a:p>
          <a:endParaRPr lang="ru-RU" sz="2000" b="0">
            <a:latin typeface="Arial" pitchFamily="34" charset="0"/>
            <a:cs typeface="Arial" pitchFamily="34" charset="0"/>
          </a:endParaRPr>
        </a:p>
      </dgm:t>
    </dgm:pt>
    <dgm:pt modelId="{FDC7DC4C-3044-4AA0-A901-311D8A957FAE}" type="sibTrans" cxnId="{58D6C64F-71CF-4CAF-853B-8B598E355CBD}">
      <dgm:prSet/>
      <dgm:spPr/>
      <dgm:t>
        <a:bodyPr/>
        <a:lstStyle/>
        <a:p>
          <a:endParaRPr lang="ru-RU" sz="2000" b="0">
            <a:latin typeface="Arial" pitchFamily="34" charset="0"/>
            <a:cs typeface="Arial" pitchFamily="34" charset="0"/>
          </a:endParaRPr>
        </a:p>
      </dgm:t>
    </dgm:pt>
    <dgm:pt modelId="{7BCAC5FE-B4CD-46A3-A106-2EE3FE5E3A30}">
      <dgm:prSet custT="1"/>
      <dgm:spPr/>
      <dgm:t>
        <a:bodyPr/>
        <a:lstStyle/>
        <a:p>
          <a:pPr rtl="0"/>
          <a:r>
            <a: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Социально-личностное развитие</a:t>
          </a:r>
          <a:endParaRPr lang="ru-RU" sz="20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1E47178-0BB3-411A-9C78-EE6EB0F920AD}" type="parTrans" cxnId="{12C4FCD3-DB06-4BA4-B5D3-0ED51AE373E1}">
      <dgm:prSet/>
      <dgm:spPr/>
      <dgm:t>
        <a:bodyPr/>
        <a:lstStyle/>
        <a:p>
          <a:endParaRPr lang="ru-RU" sz="2000" b="0">
            <a:latin typeface="Arial" pitchFamily="34" charset="0"/>
            <a:cs typeface="Arial" pitchFamily="34" charset="0"/>
          </a:endParaRPr>
        </a:p>
      </dgm:t>
    </dgm:pt>
    <dgm:pt modelId="{B9CEA070-4D0F-4BA8-84A4-8A60D139E876}" type="sibTrans" cxnId="{12C4FCD3-DB06-4BA4-B5D3-0ED51AE373E1}">
      <dgm:prSet/>
      <dgm:spPr/>
      <dgm:t>
        <a:bodyPr/>
        <a:lstStyle/>
        <a:p>
          <a:endParaRPr lang="ru-RU" sz="2000" b="0">
            <a:latin typeface="Arial" pitchFamily="34" charset="0"/>
            <a:cs typeface="Arial" pitchFamily="34" charset="0"/>
          </a:endParaRPr>
        </a:p>
      </dgm:t>
    </dgm:pt>
    <dgm:pt modelId="{F2C7EF54-6CDE-4690-A08C-9C107569EA13}">
      <dgm:prSet custT="1"/>
      <dgm:spPr/>
      <dgm:t>
        <a:bodyPr/>
        <a:lstStyle/>
        <a:p>
          <a:pPr rtl="0"/>
          <a:r>
            <a: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Познавательно-речевое развитие</a:t>
          </a:r>
          <a:endParaRPr lang="ru-RU" sz="20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FA8D9B5-1C16-4299-B21F-E908FE8ECB50}" type="parTrans" cxnId="{92ED264D-51E8-4B85-A7D5-0DA4AAC168D3}">
      <dgm:prSet/>
      <dgm:spPr/>
      <dgm:t>
        <a:bodyPr/>
        <a:lstStyle/>
        <a:p>
          <a:endParaRPr lang="ru-RU" sz="2000" b="0">
            <a:latin typeface="Arial" pitchFamily="34" charset="0"/>
            <a:cs typeface="Arial" pitchFamily="34" charset="0"/>
          </a:endParaRPr>
        </a:p>
      </dgm:t>
    </dgm:pt>
    <dgm:pt modelId="{4256DD95-0CF0-4A9E-A7FF-876C50884443}" type="sibTrans" cxnId="{92ED264D-51E8-4B85-A7D5-0DA4AAC168D3}">
      <dgm:prSet/>
      <dgm:spPr/>
      <dgm:t>
        <a:bodyPr/>
        <a:lstStyle/>
        <a:p>
          <a:endParaRPr lang="ru-RU" sz="2000" b="0">
            <a:latin typeface="Arial" pitchFamily="34" charset="0"/>
            <a:cs typeface="Arial" pitchFamily="34" charset="0"/>
          </a:endParaRPr>
        </a:p>
      </dgm:t>
    </dgm:pt>
    <dgm:pt modelId="{0EF00866-8D98-4079-BA72-1C7645E45BA6}">
      <dgm:prSet custT="1"/>
      <dgm:spPr/>
      <dgm:t>
        <a:bodyPr/>
        <a:lstStyle/>
        <a:p>
          <a:pPr rtl="0"/>
          <a:r>
            <a: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Художественно-эстетическое развитие</a:t>
          </a:r>
          <a:endParaRPr lang="ru-RU" sz="20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359AB25-902F-4AF1-9ECF-6CDDDB100546}" type="parTrans" cxnId="{19DB6FA6-8D49-44DC-9A1E-AEB5882AA281}">
      <dgm:prSet/>
      <dgm:spPr/>
      <dgm:t>
        <a:bodyPr/>
        <a:lstStyle/>
        <a:p>
          <a:endParaRPr lang="ru-RU" sz="2000" b="0">
            <a:latin typeface="Arial" pitchFamily="34" charset="0"/>
            <a:cs typeface="Arial" pitchFamily="34" charset="0"/>
          </a:endParaRPr>
        </a:p>
      </dgm:t>
    </dgm:pt>
    <dgm:pt modelId="{908D502C-DBF2-4C70-962B-CC57B1DFD7D1}" type="sibTrans" cxnId="{19DB6FA6-8D49-44DC-9A1E-AEB5882AA281}">
      <dgm:prSet/>
      <dgm:spPr/>
      <dgm:t>
        <a:bodyPr/>
        <a:lstStyle/>
        <a:p>
          <a:endParaRPr lang="ru-RU" sz="2000" b="0">
            <a:latin typeface="Arial" pitchFamily="34" charset="0"/>
            <a:cs typeface="Arial" pitchFamily="34" charset="0"/>
          </a:endParaRPr>
        </a:p>
      </dgm:t>
    </dgm:pt>
    <dgm:pt modelId="{2F5F753C-D837-441B-806E-EFA06E33125E}" type="pres">
      <dgm:prSet presAssocID="{84C39AFC-00BE-4A13-844D-E85E9536B52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B38377D-3922-42DF-8369-39ECD7F427D8}" type="pres">
      <dgm:prSet presAssocID="{01B83FE0-DD35-4337-9C6C-819A5F48758A}" presName="parentText" presStyleLbl="node1" presStyleIdx="0" presStyleCnt="4" custLinFactY="383212" custLinFactNeighborY="4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975203B-A179-4D94-9709-33767BE5F7B0}" type="pres">
      <dgm:prSet presAssocID="{FDC7DC4C-3044-4AA0-A901-311D8A957FAE}" presName="spacer" presStyleCnt="0"/>
      <dgm:spPr/>
    </dgm:pt>
    <dgm:pt modelId="{4CA5769E-245D-458D-AF83-50B01101D3D7}" type="pres">
      <dgm:prSet presAssocID="{7BCAC5FE-B4CD-46A3-A106-2EE3FE5E3A30}" presName="parentText" presStyleLbl="node1" presStyleIdx="1" presStyleCnt="4" custLinFactY="-100000" custLinFactNeighborY="-11890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D0719A-1E78-4DEB-85BB-7E250BDCD67C}" type="pres">
      <dgm:prSet presAssocID="{B9CEA070-4D0F-4BA8-84A4-8A60D139E876}" presName="spacer" presStyleCnt="0"/>
      <dgm:spPr/>
    </dgm:pt>
    <dgm:pt modelId="{EE10E463-673C-4E89-BB71-83D8C5ADF0CF}" type="pres">
      <dgm:prSet presAssocID="{F2C7EF54-6CDE-4690-A08C-9C107569EA13}" presName="parentText" presStyleLbl="node1" presStyleIdx="2" presStyleCnt="4" custScaleY="190381" custLinFactY="-100000" custLinFactNeighborY="-16230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A68A2A0-E81C-4D37-BC1E-2A9571ED0067}" type="pres">
      <dgm:prSet presAssocID="{4256DD95-0CF0-4A9E-A7FF-876C50884443}" presName="spacer" presStyleCnt="0"/>
      <dgm:spPr/>
    </dgm:pt>
    <dgm:pt modelId="{038AC2C6-75AA-433C-BF70-7CF5CCB69053}" type="pres">
      <dgm:prSet presAssocID="{0EF00866-8D98-4079-BA72-1C7645E45BA6}" presName="parentText" presStyleLbl="node1" presStyleIdx="3" presStyleCnt="4" custLinFactY="-100000" custLinFactNeighborY="-12178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B189016-12F9-40D8-AE8C-C1663AD254F1}" type="presOf" srcId="{84C39AFC-00BE-4A13-844D-E85E9536B52A}" destId="{2F5F753C-D837-441B-806E-EFA06E33125E}" srcOrd="0" destOrd="0" presId="urn:microsoft.com/office/officeart/2005/8/layout/vList2"/>
    <dgm:cxn modelId="{58D6C64F-71CF-4CAF-853B-8B598E355CBD}" srcId="{84C39AFC-00BE-4A13-844D-E85E9536B52A}" destId="{01B83FE0-DD35-4337-9C6C-819A5F48758A}" srcOrd="0" destOrd="0" parTransId="{9ED95637-393E-42D2-A5AF-F031241B5110}" sibTransId="{FDC7DC4C-3044-4AA0-A901-311D8A957FAE}"/>
    <dgm:cxn modelId="{58D185B6-5E75-4281-A6D0-D86B7756D801}" type="presOf" srcId="{7BCAC5FE-B4CD-46A3-A106-2EE3FE5E3A30}" destId="{4CA5769E-245D-458D-AF83-50B01101D3D7}" srcOrd="0" destOrd="0" presId="urn:microsoft.com/office/officeart/2005/8/layout/vList2"/>
    <dgm:cxn modelId="{92ED264D-51E8-4B85-A7D5-0DA4AAC168D3}" srcId="{84C39AFC-00BE-4A13-844D-E85E9536B52A}" destId="{F2C7EF54-6CDE-4690-A08C-9C107569EA13}" srcOrd="2" destOrd="0" parTransId="{2FA8D9B5-1C16-4299-B21F-E908FE8ECB50}" sibTransId="{4256DD95-0CF0-4A9E-A7FF-876C50884443}"/>
    <dgm:cxn modelId="{6BF0AAFD-D525-4C9D-BB57-82F46F7FBB51}" type="presOf" srcId="{0EF00866-8D98-4079-BA72-1C7645E45BA6}" destId="{038AC2C6-75AA-433C-BF70-7CF5CCB69053}" srcOrd="0" destOrd="0" presId="urn:microsoft.com/office/officeart/2005/8/layout/vList2"/>
    <dgm:cxn modelId="{19DB6FA6-8D49-44DC-9A1E-AEB5882AA281}" srcId="{84C39AFC-00BE-4A13-844D-E85E9536B52A}" destId="{0EF00866-8D98-4079-BA72-1C7645E45BA6}" srcOrd="3" destOrd="0" parTransId="{7359AB25-902F-4AF1-9ECF-6CDDDB100546}" sibTransId="{908D502C-DBF2-4C70-962B-CC57B1DFD7D1}"/>
    <dgm:cxn modelId="{AE3F33EB-FB0A-4C98-A4FF-E9CC9418B120}" type="presOf" srcId="{01B83FE0-DD35-4337-9C6C-819A5F48758A}" destId="{7B38377D-3922-42DF-8369-39ECD7F427D8}" srcOrd="0" destOrd="0" presId="urn:microsoft.com/office/officeart/2005/8/layout/vList2"/>
    <dgm:cxn modelId="{12C4FCD3-DB06-4BA4-B5D3-0ED51AE373E1}" srcId="{84C39AFC-00BE-4A13-844D-E85E9536B52A}" destId="{7BCAC5FE-B4CD-46A3-A106-2EE3FE5E3A30}" srcOrd="1" destOrd="0" parTransId="{D1E47178-0BB3-411A-9C78-EE6EB0F920AD}" sibTransId="{B9CEA070-4D0F-4BA8-84A4-8A60D139E876}"/>
    <dgm:cxn modelId="{F84D0307-4032-499A-B682-09769DA03302}" type="presOf" srcId="{F2C7EF54-6CDE-4690-A08C-9C107569EA13}" destId="{EE10E463-673C-4E89-BB71-83D8C5ADF0CF}" srcOrd="0" destOrd="0" presId="urn:microsoft.com/office/officeart/2005/8/layout/vList2"/>
    <dgm:cxn modelId="{37AC002E-FED3-4C96-A7F4-E3D6A1878A26}" type="presParOf" srcId="{2F5F753C-D837-441B-806E-EFA06E33125E}" destId="{7B38377D-3922-42DF-8369-39ECD7F427D8}" srcOrd="0" destOrd="0" presId="urn:microsoft.com/office/officeart/2005/8/layout/vList2"/>
    <dgm:cxn modelId="{F6068C3B-1F08-403A-83D4-D33753D70E1D}" type="presParOf" srcId="{2F5F753C-D837-441B-806E-EFA06E33125E}" destId="{5975203B-A179-4D94-9709-33767BE5F7B0}" srcOrd="1" destOrd="0" presId="urn:microsoft.com/office/officeart/2005/8/layout/vList2"/>
    <dgm:cxn modelId="{5618BEA0-C5D7-452D-ABD4-A8921D30BE46}" type="presParOf" srcId="{2F5F753C-D837-441B-806E-EFA06E33125E}" destId="{4CA5769E-245D-458D-AF83-50B01101D3D7}" srcOrd="2" destOrd="0" presId="urn:microsoft.com/office/officeart/2005/8/layout/vList2"/>
    <dgm:cxn modelId="{9DF452F0-4BE8-4C51-A73A-A3E5F4503911}" type="presParOf" srcId="{2F5F753C-D837-441B-806E-EFA06E33125E}" destId="{72D0719A-1E78-4DEB-85BB-7E250BDCD67C}" srcOrd="3" destOrd="0" presId="urn:microsoft.com/office/officeart/2005/8/layout/vList2"/>
    <dgm:cxn modelId="{42CEE4DE-6C88-4DA8-B4BA-29B48DF366D8}" type="presParOf" srcId="{2F5F753C-D837-441B-806E-EFA06E33125E}" destId="{EE10E463-673C-4E89-BB71-83D8C5ADF0CF}" srcOrd="4" destOrd="0" presId="urn:microsoft.com/office/officeart/2005/8/layout/vList2"/>
    <dgm:cxn modelId="{B949814E-A966-4DAD-8D64-E066DEC4682F}" type="presParOf" srcId="{2F5F753C-D837-441B-806E-EFA06E33125E}" destId="{7A68A2A0-E81C-4D37-BC1E-2A9571ED0067}" srcOrd="5" destOrd="0" presId="urn:microsoft.com/office/officeart/2005/8/layout/vList2"/>
    <dgm:cxn modelId="{527E1B0C-EF45-4194-B747-34286A0CD5CC}" type="presParOf" srcId="{2F5F753C-D837-441B-806E-EFA06E33125E}" destId="{038AC2C6-75AA-433C-BF70-7CF5CCB69053}" srcOrd="6" destOrd="0" presId="urn:microsoft.com/office/officeart/2005/8/layout/vList2"/>
  </dgm:cxnLst>
  <dgm:bg/>
  <dgm:whole/>
  <dgm:extLst>
    <a:ext uri="http://schemas.microsoft.com/office/drawing/2008/diagram">
      <dsp:dataModelExt xmlns=""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5DC783B-C501-4F68-93B9-77BEFB52B810}">
      <dsp:nvSpPr>
        <dsp:cNvPr id="0" name=""/>
        <dsp:cNvSpPr/>
      </dsp:nvSpPr>
      <dsp:spPr>
        <a:xfrm>
          <a:off x="0" y="17134"/>
          <a:ext cx="4041775" cy="755820"/>
        </a:xfrm>
        <a:prstGeom prst="roundRect">
          <a:avLst/>
        </a:prstGeom>
        <a:solidFill>
          <a:schemeClr val="accent2">
            <a:lumMod val="75000"/>
          </a:schemeClr>
        </a:solidFill>
        <a:ln w="508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Социально –</a:t>
          </a:r>
          <a:br>
            <a:rPr lang="ru-RU" sz="2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2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коммуникативное развитие</a:t>
          </a:r>
        </a:p>
      </dsp:txBody>
      <dsp:txXfrm>
        <a:off x="0" y="17134"/>
        <a:ext cx="4041775" cy="755820"/>
      </dsp:txXfrm>
    </dsp:sp>
    <dsp:sp modelId="{5BE26614-D759-4B62-A9CA-271E045E508C}">
      <dsp:nvSpPr>
        <dsp:cNvPr id="0" name=""/>
        <dsp:cNvSpPr/>
      </dsp:nvSpPr>
      <dsp:spPr>
        <a:xfrm>
          <a:off x="0" y="827674"/>
          <a:ext cx="4041775" cy="755820"/>
        </a:xfrm>
        <a:prstGeom prst="roundRect">
          <a:avLst/>
        </a:prstGeom>
        <a:solidFill>
          <a:schemeClr val="accent2">
            <a:lumMod val="75000"/>
          </a:schemeClr>
        </a:solidFill>
        <a:ln w="508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Познавательное развитие</a:t>
          </a:r>
          <a:endParaRPr lang="ru-RU" sz="20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827674"/>
        <a:ext cx="4041775" cy="755820"/>
      </dsp:txXfrm>
    </dsp:sp>
    <dsp:sp modelId="{24BBC588-691C-4FB5-9946-E60280BA0B83}">
      <dsp:nvSpPr>
        <dsp:cNvPr id="0" name=""/>
        <dsp:cNvSpPr/>
      </dsp:nvSpPr>
      <dsp:spPr>
        <a:xfrm>
          <a:off x="0" y="1638215"/>
          <a:ext cx="4041775" cy="755820"/>
        </a:xfrm>
        <a:prstGeom prst="roundRect">
          <a:avLst/>
        </a:prstGeom>
        <a:solidFill>
          <a:schemeClr val="accent2">
            <a:lumMod val="75000"/>
          </a:schemeClr>
        </a:solidFill>
        <a:ln w="508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Речевое развитие</a:t>
          </a:r>
          <a:endParaRPr lang="ru-RU" sz="20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1638215"/>
        <a:ext cx="4041775" cy="755820"/>
      </dsp:txXfrm>
    </dsp:sp>
    <dsp:sp modelId="{218BCDC9-20AF-4AE9-8FCA-730660FAD8A2}">
      <dsp:nvSpPr>
        <dsp:cNvPr id="0" name=""/>
        <dsp:cNvSpPr/>
      </dsp:nvSpPr>
      <dsp:spPr>
        <a:xfrm>
          <a:off x="0" y="2448754"/>
          <a:ext cx="4041775" cy="755820"/>
        </a:xfrm>
        <a:prstGeom prst="roundRect">
          <a:avLst/>
        </a:prstGeom>
        <a:solidFill>
          <a:schemeClr val="accent2">
            <a:lumMod val="75000"/>
          </a:schemeClr>
        </a:solidFill>
        <a:ln w="508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Художественно – </a:t>
          </a:r>
          <a:br>
            <a:rPr lang="ru-RU" sz="2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2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эстетическое развитие</a:t>
          </a:r>
          <a:endParaRPr lang="ru-RU" sz="20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2448754"/>
        <a:ext cx="4041775" cy="755820"/>
      </dsp:txXfrm>
    </dsp:sp>
    <dsp:sp modelId="{E532612F-4BF5-42C8-A1A6-9763C43D7424}">
      <dsp:nvSpPr>
        <dsp:cNvPr id="0" name=""/>
        <dsp:cNvSpPr/>
      </dsp:nvSpPr>
      <dsp:spPr>
        <a:xfrm>
          <a:off x="0" y="3259295"/>
          <a:ext cx="4041775" cy="755820"/>
        </a:xfrm>
        <a:prstGeom prst="roundRect">
          <a:avLst/>
        </a:prstGeom>
        <a:solidFill>
          <a:schemeClr val="accent2">
            <a:lumMod val="75000"/>
          </a:schemeClr>
        </a:solidFill>
        <a:ln w="508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Физическое развитие</a:t>
          </a:r>
          <a:endParaRPr lang="ru-RU" sz="20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3259295"/>
        <a:ext cx="4041775" cy="75582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B38377D-3922-42DF-8369-39ECD7F427D8}">
      <dsp:nvSpPr>
        <dsp:cNvPr id="0" name=""/>
        <dsp:cNvSpPr/>
      </dsp:nvSpPr>
      <dsp:spPr>
        <a:xfrm>
          <a:off x="0" y="3279354"/>
          <a:ext cx="4041775" cy="7528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Физическое развитие</a:t>
          </a:r>
          <a:endParaRPr lang="ru-RU" sz="20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3279354"/>
        <a:ext cx="4041775" cy="752895"/>
      </dsp:txXfrm>
    </dsp:sp>
    <dsp:sp modelId="{4CA5769E-245D-458D-AF83-50B01101D3D7}">
      <dsp:nvSpPr>
        <dsp:cNvPr id="0" name=""/>
        <dsp:cNvSpPr/>
      </dsp:nvSpPr>
      <dsp:spPr>
        <a:xfrm>
          <a:off x="0" y="0"/>
          <a:ext cx="4041775" cy="7528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Социально-личностное развитие</a:t>
          </a:r>
          <a:endParaRPr lang="ru-RU" sz="20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0"/>
        <a:ext cx="4041775" cy="752895"/>
      </dsp:txXfrm>
    </dsp:sp>
    <dsp:sp modelId="{EE10E463-673C-4E89-BB71-83D8C5ADF0CF}">
      <dsp:nvSpPr>
        <dsp:cNvPr id="0" name=""/>
        <dsp:cNvSpPr/>
      </dsp:nvSpPr>
      <dsp:spPr>
        <a:xfrm>
          <a:off x="0" y="796855"/>
          <a:ext cx="4041775" cy="143336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Познавательно-речевое развитие</a:t>
          </a:r>
          <a:endParaRPr lang="ru-RU" sz="20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796855"/>
        <a:ext cx="4041775" cy="1433369"/>
      </dsp:txXfrm>
    </dsp:sp>
    <dsp:sp modelId="{038AC2C6-75AA-433C-BF70-7CF5CCB69053}">
      <dsp:nvSpPr>
        <dsp:cNvPr id="0" name=""/>
        <dsp:cNvSpPr/>
      </dsp:nvSpPr>
      <dsp:spPr>
        <a:xfrm>
          <a:off x="0" y="2388054"/>
          <a:ext cx="4041775" cy="7528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Художественно-эстетическое развитие</a:t>
          </a:r>
          <a:endParaRPr lang="ru-RU" sz="20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2388054"/>
        <a:ext cx="4041775" cy="7528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587087-0514-473B-87A3-D2D80CAC25D0}" type="datetimeFigureOut">
              <a:rPr lang="ru-RU" smtClean="0"/>
              <a:pPr/>
              <a:t>29.01.2016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6407A3-23FF-41A6-B750-F6BB5E80115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710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A4D9CF2-AE0A-4E56-A861-CE54E9C5514C}" type="slidenum">
              <a:rPr lang="ru-RU" smtClean="0"/>
              <a:pPr/>
              <a:t>1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957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50180" name="Номер слайда 3"/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charset="-5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-5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-5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-5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-5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-5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-5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-5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-5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8D51DCE-D7EC-4EA9-89BA-32D7025B72EC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ru-RU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059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51204" name="Номер слайда 3"/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charset="-5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-5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-5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-5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-5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-5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-5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-5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-5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1E1B0E0-2224-4B03-B8B3-ECAE6E6CCBC0}" type="slidenum">
              <a:rPr lang="ru-RU" altLang="ru-RU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ru-RU" altLang="ru-RU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1"/>
          <p:cNvGrpSpPr/>
          <p:nvPr/>
        </p:nvGrpSpPr>
        <p:grpSpPr>
          <a:xfrm>
            <a:off x="0" y="0"/>
            <a:ext cx="9144000" cy="6400800"/>
            <a:chOff x="0" y="0"/>
            <a:chExt cx="9144000" cy="6400800"/>
          </a:xfrm>
        </p:grpSpPr>
        <p:sp>
          <p:nvSpPr>
            <p:cNvPr id="16" name="Rectangle 15"/>
            <p:cNvSpPr/>
            <p:nvPr/>
          </p:nvSpPr>
          <p:spPr>
            <a:xfrm>
              <a:off x="1828800" y="4572000"/>
              <a:ext cx="6858000" cy="18288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0" y="0"/>
              <a:ext cx="9144000" cy="6400800"/>
              <a:chOff x="0" y="0"/>
              <a:chExt cx="9144000" cy="6400800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0" y="0"/>
                <a:ext cx="1828800" cy="6400800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0" y="4572000"/>
                <a:ext cx="9144000" cy="18288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>
                <a:reflection blurRad="6350" stA="50000" endA="300" endPos="38500" dist="50800" dir="5400000" sy="-100000" algn="bl" rotWithShape="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  <p:sp>
          <p:nvSpPr>
            <p:cNvPr id="13" name="Rectangle 12"/>
            <p:cNvSpPr/>
            <p:nvPr/>
          </p:nvSpPr>
          <p:spPr>
            <a:xfrm>
              <a:off x="0" y="4572000"/>
              <a:ext cx="1828800" cy="1828800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4200" y="6553200"/>
            <a:ext cx="1676400" cy="228600"/>
          </a:xfrm>
        </p:spPr>
        <p:txBody>
          <a:bodyPr vert="horz" lIns="91440" tIns="45720" rIns="91440" bIns="45720" rtlCol="0" anchor="t" anchorCtr="0"/>
          <a:lstStyle>
            <a:lvl1pPr marL="0" algn="r" defTabSz="914400" rtl="0" eaLnBrk="1" latinLnBrk="0" hangingPunct="1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5B106E36-FD25-4E2D-B0AA-010F637433A0}" type="datetimeFigureOut">
              <a:rPr lang="ru-RU" smtClean="0"/>
              <a:pPr/>
              <a:t>29.01.2016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91553" y="6553200"/>
            <a:ext cx="1676400" cy="228600"/>
          </a:xfrm>
        </p:spPr>
        <p:txBody>
          <a:bodyPr anchor="t" anchorCtr="0"/>
          <a:lstStyle>
            <a:lvl1pPr>
              <a:defRPr>
                <a:solidFill>
                  <a:sysClr val="windowText" lastClr="000000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70076" y="6553200"/>
            <a:ext cx="762000" cy="228600"/>
          </a:xfrm>
          <a:noFill/>
          <a:ln>
            <a:noFill/>
          </a:ln>
          <a:effectLst/>
        </p:spPr>
        <p:txBody>
          <a:bodyPr/>
          <a:lstStyle>
            <a:lvl1pPr algn="ctr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5000" y="5867400"/>
            <a:ext cx="6570722" cy="457200"/>
          </a:xfrm>
        </p:spPr>
        <p:txBody>
          <a:bodyPr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contourClr>
                <a:srgbClr val="DDDDDD"/>
              </a:contourClr>
            </a:sp3d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>
                    <a:alpha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5000" y="4648200"/>
            <a:ext cx="6553200" cy="1219200"/>
          </a:xfrm>
        </p:spPr>
        <p:txBody>
          <a:bodyPr anchor="b" anchorCtr="0">
            <a:noAutofit/>
          </a:bodyPr>
          <a:lstStyle>
            <a:lvl1pPr algn="l">
              <a:defRPr sz="3600"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0"/>
          <p:cNvGrpSpPr/>
          <p:nvPr/>
        </p:nvGrpSpPr>
        <p:grpSpPr>
          <a:xfrm>
            <a:off x="0" y="0"/>
            <a:ext cx="9144000" cy="6858000"/>
            <a:chOff x="-442912" y="457200"/>
            <a:chExt cx="9144000" cy="6858000"/>
          </a:xfrm>
        </p:grpSpPr>
        <p:sp>
          <p:nvSpPr>
            <p:cNvPr id="18" name="Rectangle 17"/>
            <p:cNvSpPr/>
            <p:nvPr/>
          </p:nvSpPr>
          <p:spPr>
            <a:xfrm>
              <a:off x="-442912" y="457200"/>
              <a:ext cx="9129712" cy="16764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6872288" y="457200"/>
              <a:ext cx="1828800" cy="6858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6872288" y="45720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1" name="Oval 20"/>
            <p:cNvSpPr/>
            <p:nvPr/>
          </p:nvSpPr>
          <p:spPr>
            <a:xfrm>
              <a:off x="7367588" y="8763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7600" y="2298700"/>
            <a:ext cx="1447800" cy="38274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2286000"/>
            <a:ext cx="5943600" cy="38401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48600" y="533400"/>
            <a:ext cx="762000" cy="6096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696464"/>
                </a:solidFill>
              </a:defRPr>
            </a:lvl1pPr>
          </a:lstStyle>
          <a:p>
            <a:pPr>
              <a:defRPr/>
            </a:pPr>
            <a:fld id="{A075C8E4-A719-457A-ADB0-82FF93D994ED}" type="datetime1">
              <a:rPr lang="ru-RU"/>
              <a:pPr>
                <a:defRPr/>
              </a:pPr>
              <a:t>29.01.2016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96464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A8182E-0999-4B31-8C06-9DA61D33AB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0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828800" cy="6858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2514600"/>
              <a:ext cx="1828800" cy="1828800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1828800" y="2514600"/>
              <a:ext cx="7315200" cy="18288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667000"/>
            <a:ext cx="6629400" cy="1143000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4495800"/>
            <a:ext cx="1524000" cy="205740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200000"/>
              </a:lnSpc>
              <a:buNone/>
              <a:defRPr sz="1600" b="1" kern="1200">
                <a:solidFill>
                  <a:srgbClr val="000000">
                    <a:alpha val="50196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lnSpc>
                <a:spcPct val="150000"/>
              </a:lnSpc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1152" y="6556248"/>
            <a:ext cx="1673352" cy="2286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29.01.2016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92808" y="6556248"/>
            <a:ext cx="1673352" cy="22860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67656" y="6556248"/>
            <a:ext cx="762000" cy="228600"/>
          </a:xfrm>
          <a:noFill/>
          <a:ln>
            <a:noFill/>
          </a:ln>
          <a:effectLst/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38400" y="2298700"/>
            <a:ext cx="2971800" cy="3827463"/>
          </a:xfrm>
        </p:spPr>
        <p:txBody>
          <a:bodyPr>
            <a:normAutofit/>
          </a:bodyPr>
          <a:lstStyle>
            <a:lvl1pPr marL="228600" indent="-228600">
              <a:defRPr sz="1800"/>
            </a:lvl1pPr>
            <a:lvl2pPr marL="457200" indent="-228600">
              <a:defRPr sz="1800"/>
            </a:lvl2pPr>
            <a:lvl3pPr marL="685800" indent="-228600">
              <a:defRPr sz="1800"/>
            </a:lvl3pPr>
            <a:lvl4pPr marL="914400" indent="-228600">
              <a:defRPr sz="1800"/>
            </a:lvl4pPr>
            <a:lvl5pPr marL="1143000" indent="-22860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2298700"/>
            <a:ext cx="2971800" cy="3827463"/>
          </a:xfrm>
        </p:spPr>
        <p:txBody>
          <a:bodyPr>
            <a:normAutofit/>
          </a:bodyPr>
          <a:lstStyle>
            <a:lvl1pPr marL="228600" indent="-228600">
              <a:defRPr sz="1800"/>
            </a:lvl1pPr>
            <a:lvl2pPr marL="457200" indent="-228600">
              <a:defRPr sz="1800"/>
            </a:lvl2pPr>
            <a:lvl3pPr marL="685800" indent="-228600">
              <a:defRPr sz="1800"/>
            </a:lvl3pPr>
            <a:lvl4pPr marL="914400" indent="-228600">
              <a:defRPr sz="1800"/>
            </a:lvl4pPr>
            <a:lvl5pPr marL="1143000" indent="-22860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8400" y="2291697"/>
            <a:ext cx="2971800" cy="639762"/>
          </a:xfrm>
        </p:spPr>
        <p:txBody>
          <a:bodyPr vert="horz" lIns="91440" tIns="45720" rIns="91440" bIns="45720" rtlCol="0" anchor="ctr" anchorCtr="0">
            <a:noAutofit/>
          </a:bodyPr>
          <a:lstStyle>
            <a:lvl1pPr marL="0" indent="0">
              <a:buNone/>
              <a:defRPr sz="2200" b="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47925" y="3137647"/>
            <a:ext cx="2971800" cy="2999232"/>
          </a:xfr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715000" y="2291697"/>
            <a:ext cx="2971800" cy="639762"/>
          </a:xfrm>
        </p:spPr>
        <p:txBody>
          <a:bodyPr anchor="ctr" anchorCtr="0">
            <a:noAutofit/>
          </a:bodyPr>
          <a:lstStyle>
            <a:lvl1pPr marL="0" indent="0">
              <a:buNone/>
              <a:defRPr sz="22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715000" y="3137647"/>
            <a:ext cx="2971800" cy="3001962"/>
          </a:xfr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0"/>
          <p:cNvGrpSpPr/>
          <p:nvPr/>
        </p:nvGrpSpPr>
        <p:grpSpPr>
          <a:xfrm>
            <a:off x="0" y="0"/>
            <a:ext cx="9144000" cy="1676400"/>
            <a:chOff x="0" y="0"/>
            <a:chExt cx="9144000" cy="16764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9144000" cy="1676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Oval 9"/>
            <p:cNvSpPr/>
            <p:nvPr/>
          </p:nvSpPr>
          <p:spPr>
            <a:xfrm>
              <a:off x="495300" y="4191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9"/>
          <p:cNvGrpSpPr/>
          <p:nvPr/>
        </p:nvGrpSpPr>
        <p:grpSpPr>
          <a:xfrm>
            <a:off x="0" y="0"/>
            <a:ext cx="1828800" cy="1676400"/>
            <a:chOff x="457200" y="457200"/>
            <a:chExt cx="1828800" cy="1676400"/>
          </a:xfrm>
        </p:grpSpPr>
        <p:sp>
          <p:nvSpPr>
            <p:cNvPr id="8" name="Rectangle 7"/>
            <p:cNvSpPr/>
            <p:nvPr/>
          </p:nvSpPr>
          <p:spPr>
            <a:xfrm>
              <a:off x="457200" y="45720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Oval 8"/>
            <p:cNvSpPr/>
            <p:nvPr/>
          </p:nvSpPr>
          <p:spPr>
            <a:xfrm>
              <a:off x="952500" y="8763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1448" y="228600"/>
            <a:ext cx="6245352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6624" y="2446991"/>
            <a:ext cx="5715000" cy="3531198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3031490"/>
            <a:ext cx="1524000" cy="2362200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 sz="1400" b="1">
                <a:solidFill>
                  <a:srgbClr val="000000">
                    <a:alpha val="50196"/>
                  </a:srgb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1448" y="228600"/>
            <a:ext cx="6245352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06624" y="2450592"/>
            <a:ext cx="5715000" cy="3529584"/>
          </a:xfrm>
          <a:noFill/>
          <a:ln w="101600" cmpd="sng">
            <a:miter lim="800000"/>
          </a:ln>
          <a:effectLst>
            <a:outerShdw blurRad="63500" sx="102000" sy="102000" algn="ctr" rotWithShape="0">
              <a:prstClr val="black">
                <a:alpha val="30000"/>
              </a:prst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3031489"/>
            <a:ext cx="1527048" cy="2359152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50000"/>
              </a:lnSpc>
              <a:buNone/>
              <a:defRPr sz="1400" b="1" kern="1200">
                <a:solidFill>
                  <a:srgbClr val="000000">
                    <a:alpha val="50196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50000"/>
              </a:lnSpc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1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7" name="Rectangle 6"/>
            <p:cNvSpPr/>
            <p:nvPr/>
          </p:nvSpPr>
          <p:spPr>
            <a:xfrm>
              <a:off x="457200" y="0"/>
              <a:ext cx="8686800" cy="1676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0"/>
              <a:ext cx="1828800" cy="6858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Oval 10"/>
            <p:cNvSpPr/>
            <p:nvPr/>
          </p:nvSpPr>
          <p:spPr>
            <a:xfrm>
              <a:off x="495300" y="4191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8400" y="2286000"/>
            <a:ext cx="6248400" cy="3840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149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fld id="{5B106E36-FD25-4E2D-B0AA-010F637433A0}" type="datetimeFigureOut">
              <a:rPr lang="ru-RU" smtClean="0"/>
              <a:pPr/>
              <a:t>29.01.2016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400" y="533400"/>
            <a:ext cx="762000" cy="609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4" r:id="rId12"/>
  </p:sldLayoutIdLst>
  <p:txStyles>
    <p:titleStyle>
      <a:lvl1pPr algn="r" defTabSz="914400" rtl="0" eaLnBrk="1" latinLnBrk="0" hangingPunct="1">
        <a:spcBef>
          <a:spcPct val="0"/>
        </a:spcBef>
        <a:buNone/>
        <a:defRPr sz="4400" kern="1200" cap="small" spc="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1800"/>
        </a:spcBef>
        <a:buClr>
          <a:schemeClr val="accent1"/>
        </a:buClr>
        <a:buSzPct val="80000"/>
        <a:buFont typeface="Wingdings" pitchFamily="2" charset="2"/>
        <a:buChar char="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1800"/>
        </a:spcBef>
        <a:buClr>
          <a:schemeClr val="accent2"/>
        </a:buClr>
        <a:buSzPct val="80000"/>
        <a:buFont typeface="Wingdings" pitchFamily="2" charset="2"/>
        <a:buChar char="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457200" algn="l" defTabSz="914400" rtl="0" eaLnBrk="1" latinLnBrk="0" hangingPunct="1">
        <a:spcBef>
          <a:spcPts val="1200"/>
        </a:spcBef>
        <a:buClr>
          <a:schemeClr val="accent3"/>
        </a:buClr>
        <a:buSzPct val="80000"/>
        <a:buFont typeface="Wingdings" pitchFamily="2" charset="2"/>
        <a:buChar char="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indent="-457200" algn="l" defTabSz="914400" rtl="0" eaLnBrk="1" latinLnBrk="0" hangingPunct="1">
        <a:spcBef>
          <a:spcPts val="1200"/>
        </a:spcBef>
        <a:buClr>
          <a:schemeClr val="accent4"/>
        </a:buClr>
        <a:buSzPct val="80000"/>
        <a:buFont typeface="Wingdings" pitchFamily="2" charset="2"/>
        <a:buChar char="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286000" indent="-457200" algn="l" defTabSz="914400" rtl="0" eaLnBrk="1" latinLnBrk="0" hangingPunct="1">
        <a:spcBef>
          <a:spcPts val="1200"/>
        </a:spcBef>
        <a:buClr>
          <a:schemeClr val="accent5"/>
        </a:buClr>
        <a:buSzPct val="80000"/>
        <a:buFont typeface="Wingdings" pitchFamily="2" charset="2"/>
        <a:buChar char="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indent="-457200" algn="l" defTabSz="914400" rtl="0" eaLnBrk="1" latinLnBrk="0" hangingPunct="1">
        <a:spcBef>
          <a:spcPts val="1200"/>
        </a:spcBef>
        <a:buClr>
          <a:schemeClr val="accent6"/>
        </a:buClr>
        <a:buSzPct val="90000"/>
        <a:buFont typeface="Wingdings" pitchFamily="2" charset="2"/>
        <a:buChar char="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3200400" indent="-457200" algn="l" defTabSz="914400" rtl="0" eaLnBrk="1" latinLnBrk="0" hangingPunct="1">
        <a:spcBef>
          <a:spcPts val="1200"/>
        </a:spcBef>
        <a:buClr>
          <a:schemeClr val="accent1"/>
        </a:buClr>
        <a:buSzPct val="70000"/>
        <a:buFont typeface="Wingdings" pitchFamily="2" charset="2"/>
        <a:buChar char="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657600" indent="-457200" algn="l" defTabSz="914400" rtl="0" eaLnBrk="1" latinLnBrk="0" hangingPunct="1">
        <a:spcBef>
          <a:spcPts val="1200"/>
        </a:spcBef>
        <a:buClr>
          <a:schemeClr val="accent3"/>
        </a:buClr>
        <a:buFont typeface="Courier New" pitchFamily="49" charset="0"/>
        <a:buChar char="o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4114800" indent="-457200" algn="l" defTabSz="914400" rtl="0" eaLnBrk="1" latinLnBrk="0" hangingPunct="1">
        <a:spcBef>
          <a:spcPts val="12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2.xml"/><Relationship Id="rId3" Type="http://schemas.openxmlformats.org/officeDocument/2006/relationships/diagramLayout" Target="../diagrams/layout1.xml"/><Relationship Id="rId7" Type="http://schemas.openxmlformats.org/officeDocument/2006/relationships/diagramLayout" Target="../diagrams/layout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openxmlformats.org/officeDocument/2006/relationships/diagramData" Target="../diagrams/data2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microsoft.com/office/2007/relationships/diagramDrawing" Target="../diagrams/drawing1.xml"/><Relationship Id="rId4" Type="http://schemas.openxmlformats.org/officeDocument/2006/relationships/diagramQuickStyle" Target="../diagrams/quickStyle1.xml"/><Relationship Id="rId9" Type="http://schemas.openxmlformats.org/officeDocument/2006/relationships/diagramColors" Target="../diagrams/colors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251520" y="404813"/>
            <a:ext cx="8892480" cy="63373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sz="4800" b="1" dirty="0" smtClean="0"/>
              <a:t>       «Образовательный процесс в  дошкольной образовательной организации в контексте современных требований к содержанию образования»</a:t>
            </a:r>
            <a:endParaRPr lang="ru-RU" sz="2000" b="1" dirty="0" smtClean="0"/>
          </a:p>
          <a:p>
            <a:pPr eaLnBrk="1" hangingPunct="1"/>
            <a:r>
              <a:rPr lang="ru-RU" sz="2000" b="1" dirty="0" smtClean="0"/>
              <a:t>СТАРШИЙ ВОСПИТАТЕЛТЬ МКДОУ «Детский сад № 49»</a:t>
            </a:r>
          </a:p>
          <a:p>
            <a:pPr eaLnBrk="1" hangingPunct="1"/>
            <a:r>
              <a:rPr lang="ru-RU" sz="2000" b="1" dirty="0" err="1" smtClean="0"/>
              <a:t>Галямутдинова</a:t>
            </a:r>
            <a:r>
              <a:rPr lang="ru-RU" sz="2000" b="1" dirty="0" smtClean="0"/>
              <a:t> Анастасия </a:t>
            </a:r>
            <a:r>
              <a:rPr lang="ru-RU" sz="2000" b="1" dirty="0" smtClean="0"/>
              <a:t>А</a:t>
            </a:r>
            <a:r>
              <a:rPr lang="ru-RU" sz="2000" b="1" dirty="0" smtClean="0"/>
              <a:t>ндреевна</a:t>
            </a:r>
            <a:endParaRPr lang="ru-RU" sz="2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Принципы ФГОС ДО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772816"/>
            <a:ext cx="8640960" cy="4353347"/>
          </a:xfrm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формирования познавательных интересов и познавательных действий ребенка в различных видах деятельности;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возрастной адекватности дошкольного образования (соответствия условий, требований, методов возрасту и особенностям развития);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Учета этнокультурной ситуации развития детей».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Цели ФГОС ДО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35696" y="1772816"/>
            <a:ext cx="7056784" cy="4824536"/>
          </a:xfrm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«повышение социального статуса дошкольного образования;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обеспечение государством равенства возможностей для каждого ребенка в получении качественного дошкольного образования;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обеспечение государственных гарантий уровня и качества дошкольного образования;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сохранение единства образовательного пространства РФ относительно уровня дошкольного образования».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11760" y="260648"/>
            <a:ext cx="6248400" cy="1143000"/>
          </a:xfrm>
        </p:spPr>
        <p:txBody>
          <a:bodyPr>
            <a:normAutofit/>
          </a:bodyPr>
          <a:lstStyle/>
          <a:p>
            <a:pPr algn="l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Задачи ФГОС ДО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700808"/>
            <a:ext cx="8712968" cy="4896544"/>
          </a:xfrm>
        </p:spPr>
        <p:txBody>
          <a:bodyPr>
            <a:normAutofit lnSpcReduction="1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«Охрана и укрепление физического и психического здоровья детей, в том числе их эмоционального благополучия;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Обеспечение равных возможностей для полноценного развития каждого ребенка в период дошкольного детства;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Обеспечение преемственности целей, задач и содержания образования, реализуемых в рамках образовательных программ различных уровней;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Создание благоприятных условий развития детей в соответствии с их возрастными и индивидуальными особенностями и склонностями, развития способностей и творческого потенциала каждого ребенка как субъекта отношений с самим собой, другими детьми, взрослыми и миром;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38400" y="0"/>
            <a:ext cx="6248400" cy="1052736"/>
          </a:xfrm>
        </p:spPr>
        <p:txBody>
          <a:bodyPr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Задачи ФГОС ДО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196752"/>
            <a:ext cx="8712968" cy="5400600"/>
          </a:xfrm>
        </p:spPr>
        <p:txBody>
          <a:bodyPr>
            <a:normAutofit fontScale="85000" lnSpcReduction="20000"/>
          </a:bodyPr>
          <a:lstStyle/>
          <a:p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объединение обучения и воспитания в целостный образовательный процесс на основе духовно-нравственных и </a:t>
            </a:r>
            <a:r>
              <a:rPr lang="ru-RU" sz="2600" b="1" dirty="0" err="1" smtClean="0">
                <a:latin typeface="Times New Roman" pitchFamily="18" charset="0"/>
                <a:cs typeface="Times New Roman" pitchFamily="18" charset="0"/>
              </a:rPr>
              <a:t>социокультурных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 ценностей и принятых в обществе правил и норм поведения в интересах человека, семьи, общества;</a:t>
            </a:r>
          </a:p>
          <a:p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формирование общей культуры личности детей, предпосылок учебной деятельности;</a:t>
            </a:r>
          </a:p>
          <a:p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обеспечение вариативности и разнообразия содержания Программ и организационных форм дошкольного образования;</a:t>
            </a:r>
          </a:p>
          <a:p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формирование </a:t>
            </a:r>
            <a:r>
              <a:rPr lang="ru-RU" sz="2600" b="1" dirty="0" err="1" smtClean="0">
                <a:latin typeface="Times New Roman" pitchFamily="18" charset="0"/>
                <a:cs typeface="Times New Roman" pitchFamily="18" charset="0"/>
              </a:rPr>
              <a:t>социокультурной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 среды, соответствующей возрастным, </a:t>
            </a:r>
            <a:r>
              <a:rPr lang="ru-RU" sz="2600" b="1" dirty="0" err="1" smtClean="0">
                <a:latin typeface="Times New Roman" pitchFamily="18" charset="0"/>
                <a:cs typeface="Times New Roman" pitchFamily="18" charset="0"/>
              </a:rPr>
              <a:t>индивидуальным,психологическим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 и физиологическим особенностям детей;</a:t>
            </a:r>
          </a:p>
          <a:p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обеспечение психолого-педагогической поддержки семьи и повышения компетентности родителей (законных представителей) в вопросах развития и образования, охраны и укрепления здоровья детей».</a:t>
            </a:r>
          </a:p>
          <a:p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28600"/>
            <a:ext cx="8291264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«Стандарт является основой для: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268760"/>
            <a:ext cx="8424936" cy="5328592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разработки Программы;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разработки вариативных примерных образовательных программ дошкольного образования;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разработки нормативов финансового обеспечения реализации Программы;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объективной оценки соответствия образовательной деятельности организации требованиям Стандарта;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формирования содержания профессионального образования и дополнительного профессионального образования педагогических работников, а также проведения их аттестации;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оказания помощи родителям (законных представителей) в воспитании детей, охране и укреплении их физического и психического здоровья, в развитии индивидуальных способностей и необходимой коррекции нарушений их  развития».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825" y="115888"/>
            <a:ext cx="8713788" cy="1584920"/>
          </a:xfrm>
        </p:spPr>
        <p:txBody>
          <a:bodyPr rtlCol="0">
            <a:noAutofit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endParaRPr lang="ru-RU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983575-84ED-48D3-B1AB-B0FC5CCA80F8}" type="slidenum">
              <a:rPr lang="ru-RU"/>
              <a:pPr>
                <a:defRPr/>
              </a:pPr>
              <a:t>15</a:t>
            </a:fld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251520" y="2564904"/>
            <a:ext cx="3280276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 smtClean="0">
                <a:latin typeface="+mn-lt"/>
                <a:cs typeface="+mn-cs"/>
              </a:rPr>
              <a:t>Обязательная часть (не менее 60%)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572000" y="2564904"/>
            <a:ext cx="3888432" cy="101566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 smtClean="0">
                <a:latin typeface="+mn-lt"/>
                <a:cs typeface="+mn-cs"/>
              </a:rPr>
              <a:t>Часть, формируемая участниками образовательных отношений (не более 40%)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547664" y="260648"/>
            <a:ext cx="6790350" cy="769441"/>
          </a:xfrm>
          <a:prstGeom prst="rect">
            <a:avLst/>
          </a:prstGeom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dirty="0" smtClean="0">
                <a:solidFill>
                  <a:srgbClr val="000000"/>
                </a:solidFill>
                <a:latin typeface="+mn-lt"/>
              </a:rPr>
              <a:t>ОСНОВНАЯ ОБРАЗОВАТЕЛЬНАЯ ПРОГРАММА ДОШКОЛЬНОГО ОБРАЗОВАНИЯ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0" y="4581128"/>
            <a:ext cx="3456384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 smtClean="0">
                <a:latin typeface="+mn-lt"/>
                <a:cs typeface="+mn-cs"/>
              </a:rPr>
              <a:t>Комплексная программа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644008" y="4581128"/>
            <a:ext cx="3456384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 smtClean="0">
                <a:latin typeface="+mn-lt"/>
                <a:cs typeface="+mn-cs"/>
              </a:rPr>
              <a:t>Парциальные программы</a:t>
            </a:r>
          </a:p>
        </p:txBody>
      </p:sp>
      <p:sp>
        <p:nvSpPr>
          <p:cNvPr id="11" name="Стрелка вниз 10"/>
          <p:cNvSpPr/>
          <p:nvPr/>
        </p:nvSpPr>
        <p:spPr>
          <a:xfrm>
            <a:off x="2123728" y="1124744"/>
            <a:ext cx="144016" cy="122413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низ 11"/>
          <p:cNvSpPr/>
          <p:nvPr/>
        </p:nvSpPr>
        <p:spPr>
          <a:xfrm>
            <a:off x="6156176" y="1124744"/>
            <a:ext cx="45719" cy="122413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>
            <a:off x="1763688" y="3356992"/>
            <a:ext cx="72008" cy="11521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низ 14"/>
          <p:cNvSpPr/>
          <p:nvPr/>
        </p:nvSpPr>
        <p:spPr>
          <a:xfrm>
            <a:off x="6300192" y="3645024"/>
            <a:ext cx="45719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395536" y="620713"/>
            <a:ext cx="8280920" cy="550545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sz="3800" b="1" dirty="0" smtClean="0"/>
              <a:t>                Парциальная </a:t>
            </a:r>
            <a:r>
              <a:rPr lang="ru-RU" sz="3800" b="1" dirty="0"/>
              <a:t>программа – программа, </a:t>
            </a:r>
            <a:r>
              <a:rPr lang="ru-RU" sz="3800" b="1" dirty="0" smtClean="0"/>
              <a:t>      направленная </a:t>
            </a:r>
            <a:r>
              <a:rPr lang="ru-RU" sz="3800" b="1" dirty="0"/>
              <a:t>на развитие детей дошкольного возраста в одной или нескольких образовательных областях, видах деятельности и/или </a:t>
            </a:r>
            <a:r>
              <a:rPr lang="ru-RU" sz="3800" b="1" dirty="0">
                <a:solidFill>
                  <a:srgbClr val="FF0000"/>
                </a:solidFill>
              </a:rPr>
              <a:t>культурных практиках</a:t>
            </a:r>
            <a:r>
              <a:rPr lang="ru-RU" sz="3800" b="1" dirty="0"/>
              <a:t>. </a:t>
            </a:r>
          </a:p>
          <a:p>
            <a:pPr marL="0" indent="0">
              <a:buNone/>
            </a:pPr>
            <a:r>
              <a:rPr lang="ru-RU" sz="2300" dirty="0">
                <a:solidFill>
                  <a:srgbClr val="FF0000"/>
                </a:solidFill>
              </a:rPr>
              <a:t> </a:t>
            </a:r>
            <a:r>
              <a:rPr lang="ru-RU" sz="4200" b="1" dirty="0" smtClean="0">
                <a:solidFill>
                  <a:srgbClr val="FF0000"/>
                </a:solidFill>
              </a:rPr>
              <a:t>Культурные практики </a:t>
            </a:r>
            <a:r>
              <a:rPr lang="ru-RU" sz="4200" b="1" dirty="0" smtClean="0"/>
              <a:t>– это формы совместной деятельности направленные на саморазвитие ребенка в детско-взрослой общности; взаимодействие детей и взрослых; взаимосвязь педагогического проектирования и детской проектной деятельности. </a:t>
            </a:r>
            <a:endParaRPr lang="ru-RU" sz="2300" b="1" dirty="0" smtClean="0"/>
          </a:p>
          <a:p>
            <a:pPr marL="0" indent="0">
              <a:buNone/>
            </a:pPr>
            <a:endParaRPr lang="ru-RU" sz="2300" dirty="0"/>
          </a:p>
        </p:txBody>
      </p:sp>
    </p:spTree>
    <p:extLst>
      <p:ext uri="{BB962C8B-B14F-4D97-AF65-F5344CB8AC3E}">
        <p14:creationId xmlns="" xmlns:p14="http://schemas.microsoft.com/office/powerpoint/2010/main" val="5538161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037"/>
          </a:xfrm>
        </p:spPr>
        <p:txBody>
          <a:bodyPr/>
          <a:lstStyle/>
          <a:p>
            <a:pPr eaLnBrk="1" hangingPunct="1"/>
            <a:r>
              <a:rPr lang="ru-RU" altLang="ru-RU" sz="3200" b="1" smtClean="0">
                <a:solidFill>
                  <a:srgbClr val="FF0000"/>
                </a:solidFill>
              </a:rPr>
              <a:t>Обязательная часть основной общеобразовательной программы дошкольного образования</a:t>
            </a:r>
            <a:endParaRPr lang="ru-RU" altLang="ru-RU" sz="3200" smtClean="0">
              <a:solidFill>
                <a:srgbClr val="FF0000"/>
              </a:solidFill>
            </a:endParaRPr>
          </a:p>
        </p:txBody>
      </p:sp>
      <p:sp>
        <p:nvSpPr>
          <p:cNvPr id="13315" name="Содержимое 2"/>
          <p:cNvSpPr>
            <a:spLocks noGrp="1"/>
          </p:cNvSpPr>
          <p:nvPr>
            <p:ph idx="1"/>
          </p:nvPr>
        </p:nvSpPr>
        <p:spPr>
          <a:xfrm>
            <a:off x="468313" y="2133600"/>
            <a:ext cx="8229600" cy="4525963"/>
          </a:xfrm>
        </p:spPr>
        <p:txBody>
          <a:bodyPr rtlCol="0">
            <a:normAutofit lnSpcReduction="10000"/>
          </a:bodyPr>
          <a:lstStyle/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u-RU" sz="2800" b="1" dirty="0" smtClean="0">
                <a:cs typeface="Times New Roman" pitchFamily="18" charset="0"/>
              </a:rPr>
              <a:t>Предполагает </a:t>
            </a:r>
            <a:r>
              <a:rPr lang="ru-RU" sz="2800" b="1" dirty="0">
                <a:cs typeface="Times New Roman" pitchFamily="18" charset="0"/>
              </a:rPr>
              <a:t>комплексность подхода, обеспечивая развитие детей во всех пяти взаимодополняющих образовательных </a:t>
            </a:r>
            <a:r>
              <a:rPr lang="ru-RU" sz="2800" b="1" dirty="0" smtClean="0">
                <a:cs typeface="Times New Roman" pitchFamily="18" charset="0"/>
              </a:rPr>
              <a:t>областях: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ru-RU" sz="2800" b="1" dirty="0" err="1">
                <a:cs typeface="Times New Roman" pitchFamily="18" charset="0"/>
              </a:rPr>
              <a:t>социально‑коммуникативное</a:t>
            </a:r>
            <a:r>
              <a:rPr lang="ru-RU" sz="2800" b="1" dirty="0">
                <a:cs typeface="Times New Roman" pitchFamily="18" charset="0"/>
              </a:rPr>
              <a:t> </a:t>
            </a:r>
            <a:r>
              <a:rPr lang="ru-RU" sz="2800" b="1" dirty="0" smtClean="0">
                <a:cs typeface="Times New Roman" pitchFamily="18" charset="0"/>
              </a:rPr>
              <a:t>развитие</a:t>
            </a:r>
            <a:endParaRPr lang="ru-RU" sz="2800" b="1" dirty="0"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ru-RU" sz="2800" b="1" dirty="0">
                <a:cs typeface="Times New Roman" pitchFamily="18" charset="0"/>
              </a:rPr>
              <a:t>познавательное </a:t>
            </a:r>
            <a:r>
              <a:rPr lang="ru-RU" sz="2800" b="1" dirty="0" smtClean="0">
                <a:cs typeface="Times New Roman" pitchFamily="18" charset="0"/>
              </a:rPr>
              <a:t>развитие</a:t>
            </a:r>
            <a:endParaRPr lang="ru-RU" sz="2800" b="1" dirty="0"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ru-RU" sz="2800" b="1" dirty="0">
                <a:cs typeface="Times New Roman" pitchFamily="18" charset="0"/>
              </a:rPr>
              <a:t>речевое </a:t>
            </a:r>
            <a:r>
              <a:rPr lang="ru-RU" sz="2800" b="1" dirty="0" smtClean="0">
                <a:cs typeface="Times New Roman" pitchFamily="18" charset="0"/>
              </a:rPr>
              <a:t>развитие</a:t>
            </a:r>
            <a:endParaRPr lang="ru-RU" sz="2800" b="1" dirty="0"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ru-RU" sz="2800" b="1" dirty="0" err="1">
                <a:cs typeface="Times New Roman" pitchFamily="18" charset="0"/>
              </a:rPr>
              <a:t>художественно‑эстетическое</a:t>
            </a:r>
            <a:r>
              <a:rPr lang="ru-RU" sz="2800" b="1" dirty="0">
                <a:cs typeface="Times New Roman" pitchFamily="18" charset="0"/>
              </a:rPr>
              <a:t> </a:t>
            </a:r>
            <a:r>
              <a:rPr lang="ru-RU" sz="2800" b="1" dirty="0" smtClean="0">
                <a:cs typeface="Times New Roman" pitchFamily="18" charset="0"/>
              </a:rPr>
              <a:t>развитие</a:t>
            </a:r>
            <a:endParaRPr lang="ru-RU" sz="2800" b="1" dirty="0"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ru-RU" sz="2800" b="1" dirty="0">
                <a:cs typeface="Times New Roman" pitchFamily="18" charset="0"/>
              </a:rPr>
              <a:t>физическое </a:t>
            </a:r>
            <a:r>
              <a:rPr lang="ru-RU" sz="2800" b="1" dirty="0" smtClean="0">
                <a:cs typeface="Times New Roman" pitchFamily="18" charset="0"/>
              </a:rPr>
              <a:t>развитие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E4A553-0AB5-43A1-9218-6854C380732D}" type="slidenum">
              <a:rPr lang="ru-RU" smtClean="0"/>
              <a:pPr>
                <a:defRPr/>
              </a:pPr>
              <a:t>17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altLang="ru-RU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Образовательные области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381000" y="620688"/>
            <a:ext cx="4041775" cy="134305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 eaLnBrk="1" hangingPunct="1">
              <a:spcBef>
                <a:spcPts val="0"/>
              </a:spcBef>
              <a:buFont typeface="Arial" charset="0"/>
              <a:buNone/>
              <a:defRPr/>
            </a:pP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ФГОС</a:t>
            </a:r>
          </a:p>
          <a:p>
            <a:pPr algn="ctr" eaLnBrk="1" hangingPunct="1">
              <a:spcBef>
                <a:spcPts val="0"/>
              </a:spcBef>
              <a:buFont typeface="Arial" charset="0"/>
              <a:buNone/>
              <a:defRPr/>
            </a:pP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Образовательные области</a:t>
            </a:r>
            <a:endParaRPr lang="ru-RU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half" idx="3"/>
          </p:nvPr>
        </p:nvSpPr>
        <p:spPr>
          <a:xfrm>
            <a:off x="4721225" y="692696"/>
            <a:ext cx="4041775" cy="127104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 eaLnBrk="1" hangingPunct="1">
              <a:spcBef>
                <a:spcPts val="0"/>
              </a:spcBef>
              <a:buFont typeface="Arial" charset="0"/>
              <a:buNone/>
              <a:defRPr/>
            </a:pP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ФГТ</a:t>
            </a:r>
          </a:p>
          <a:p>
            <a:pPr algn="ctr" eaLnBrk="1" hangingPunct="1">
              <a:spcBef>
                <a:spcPts val="0"/>
              </a:spcBef>
              <a:buFont typeface="Arial" charset="0"/>
              <a:buNone/>
              <a:defRPr/>
            </a:pP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направления развития</a:t>
            </a:r>
            <a:endParaRPr lang="ru-RU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" name="Содержимое 10"/>
          <p:cNvGraphicFramePr>
            <a:graphicFrameLocks noGrp="1"/>
          </p:cNvGraphicFramePr>
          <p:nvPr>
            <p:ph sz="quarter" idx="2"/>
          </p:nvPr>
        </p:nvGraphicFramePr>
        <p:xfrm>
          <a:off x="381000" y="2133600"/>
          <a:ext cx="4041775" cy="4032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2" name="Содержимое 11"/>
          <p:cNvGraphicFramePr>
            <a:graphicFrameLocks noGrp="1"/>
          </p:cNvGraphicFramePr>
          <p:nvPr>
            <p:ph sz="quarter" idx="4"/>
          </p:nvPr>
        </p:nvGraphicFramePr>
        <p:xfrm>
          <a:off x="4718050" y="2133600"/>
          <a:ext cx="4041775" cy="4032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5997575" y="6356350"/>
            <a:ext cx="2895600" cy="365125"/>
          </a:xfrm>
        </p:spPr>
        <p:txBody>
          <a:bodyPr/>
          <a:lstStyle/>
          <a:p>
            <a:pPr>
              <a:defRPr/>
            </a:pPr>
            <a:fld id="{CBCA2871-FDEC-470E-98CB-9E71E6989D39}" type="slidenum">
              <a:rPr lang="ru-RU" smtClean="0"/>
              <a:pPr>
                <a:defRPr/>
              </a:pPr>
              <a:t>18</a:t>
            </a:fld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3701647" y="2060848"/>
            <a:ext cx="792088" cy="4104456"/>
          </a:xfrm>
          <a:prstGeom prst="rect">
            <a:avLst/>
          </a:prstGeom>
          <a:solidFill>
            <a:srgbClr val="D6E9EA">
              <a:alpha val="50196"/>
            </a:srgb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wordArtVert" wrap="none"/>
          <a:lstStyle/>
          <a:p>
            <a:pPr algn="ctr">
              <a:defRPr/>
            </a:pP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Личностное</a:t>
            </a:r>
          </a:p>
          <a:p>
            <a:pPr algn="ctr">
              <a:defRPr/>
            </a:pP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развитие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>
          <a:xfrm>
            <a:off x="250825" y="274638"/>
            <a:ext cx="8642350" cy="19304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altLang="ru-RU" sz="3200" b="1" dirty="0" smtClean="0">
                <a:solidFill>
                  <a:srgbClr val="FF0000"/>
                </a:solidFill>
              </a:rPr>
              <a:t>Часть основной общеобразовательной программы дошкольного образования, формируемая участниками образовательного процесса</a:t>
            </a:r>
            <a:endParaRPr lang="ru-RU" altLang="ru-RU" sz="3200" dirty="0" smtClean="0">
              <a:solidFill>
                <a:srgbClr val="FF0000"/>
              </a:solidFill>
            </a:endParaRPr>
          </a:p>
        </p:txBody>
      </p:sp>
      <p:sp>
        <p:nvSpPr>
          <p:cNvPr id="15363" name="Содержимое 2"/>
          <p:cNvSpPr>
            <a:spLocks noGrp="1"/>
          </p:cNvSpPr>
          <p:nvPr>
            <p:ph idx="1"/>
          </p:nvPr>
        </p:nvSpPr>
        <p:spPr>
          <a:xfrm>
            <a:off x="468313" y="2492375"/>
            <a:ext cx="8229600" cy="2981325"/>
          </a:xfrm>
        </p:spPr>
        <p:txBody>
          <a:bodyPr rtlCol="0">
            <a:normAutofit fontScale="925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u-RU" altLang="ru-RU" sz="2800" b="1" dirty="0" smtClean="0">
                <a:solidFill>
                  <a:srgbClr val="002060"/>
                </a:solidFill>
                <a:cs typeface="Times New Roman" pitchFamily="18" charset="0"/>
              </a:rPr>
              <a:t>Должны быть представлены выбранные и/или разработанные самостоятельно участниками образовательных отношений Программы, направленные на развитие детей  в одной или нескольких образовательных областях, видах деятельности и/или культурных практиках (далее – парциальные образовательные программы), методики, формы организации образовательной работы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BCB547-C495-45EF-B30E-6D929DDDBFD2}" type="slidenum">
              <a:rPr lang="ru-RU" smtClean="0"/>
              <a:pPr>
                <a:defRPr/>
              </a:pPr>
              <a:t>19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98884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Документы, регламентирующие содержание образовательного процесса в дошкольной образовательной организации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5" name="Содержимое 2"/>
          <p:cNvSpPr>
            <a:spLocks noGrp="1"/>
          </p:cNvSpPr>
          <p:nvPr>
            <p:ph idx="1"/>
          </p:nvPr>
        </p:nvSpPr>
        <p:spPr>
          <a:xfrm>
            <a:off x="323528" y="2060848"/>
            <a:ext cx="8712522" cy="4797152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10000"/>
              </a:lnSpc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Федеральный закон от 29 декабря 2012 г.  «Об Образовании в Российской Федерации»;</a:t>
            </a:r>
          </a:p>
          <a:p>
            <a:pPr>
              <a:lnSpc>
                <a:spcPct val="110000"/>
              </a:lnSpc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САНПИН 2.4.1.3049-13"САНИТАРНО-ЭПИДЕМИОЛОГИЧЕСКИЕ ТРЕБОВАНИЯ К УСТРОЙСТВУ,СОДЕРЖАНИЮ И ОРГАНИЗАЦИИ РЕЖИМА РАБОТЫ ДОШКОЛЬНЫХ ОБРАЗОВАТЕЛЬНЫХ ОРГАНИЗАЦИЙ»</a:t>
            </a:r>
          </a:p>
          <a:p>
            <a:pPr>
              <a:lnSpc>
                <a:spcPct val="110000"/>
              </a:lnSpc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Федеральный государственный образовательный стандарт дошкольного образования;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10000"/>
              </a:lnSpc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Примерная основная образовательная программа дошкольного образования;</a:t>
            </a:r>
          </a:p>
          <a:p>
            <a:pPr>
              <a:lnSpc>
                <a:spcPct val="110000"/>
              </a:lnSpc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Устав дошкольной образовательной организации;</a:t>
            </a:r>
          </a:p>
          <a:p>
            <a:pPr eaLnBrk="1" hangingPunct="1">
              <a:lnSpc>
                <a:spcPct val="110000"/>
              </a:lnSpc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Основная образовательная программа дошкольной образовательной организации.</a:t>
            </a:r>
          </a:p>
          <a:p>
            <a:pPr eaLnBrk="1" hangingPunct="1"/>
            <a:endParaRPr lang="ru-RU" sz="2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04664"/>
            <a:ext cx="9144000" cy="1152128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/>
              <a:t>II</a:t>
            </a:r>
            <a:r>
              <a:rPr lang="ru-RU" sz="3200" dirty="0"/>
              <a:t>.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Требования к структуре  образовательной программы дошкольного образования и ее объему </a:t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107504" y="1600200"/>
            <a:ext cx="8856984" cy="52578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200" dirty="0" smtClean="0"/>
              <a:t>Программа формируется как программа психолого-педагогической поддержки позитивной социализации и индивидуализации, развития личности детей дошкольного возраста и определяет комплекс основных характеристик дошкольного образования (объем, содержание и планируемые результаты в виде целевых ориентиров дошкольного образования).</a:t>
            </a:r>
            <a:endParaRPr lang="ru-RU" sz="3200" dirty="0"/>
          </a:p>
        </p:txBody>
      </p:sp>
    </p:spTree>
    <p:extLst>
      <p:ext uri="{BB962C8B-B14F-4D97-AF65-F5344CB8AC3E}">
        <p14:creationId xmlns="" xmlns:p14="http://schemas.microsoft.com/office/powerpoint/2010/main" val="10746180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28600"/>
            <a:ext cx="8363272" cy="1143000"/>
          </a:xfrm>
        </p:spPr>
        <p:txBody>
          <a:bodyPr>
            <a:normAutofit/>
          </a:bodyPr>
          <a:lstStyle/>
          <a:p>
            <a:pPr algn="l"/>
            <a:r>
              <a:rPr lang="ru-RU" sz="3200" dirty="0" smtClean="0"/>
              <a:t>Программа направлена на :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772816"/>
            <a:ext cx="8363272" cy="5085184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Создание условий развития ребенка, открывающих возможности для его позитивной социализации, его личностного развития, развития инициативы и творческих способностей на основе сотрудничества со взрослыми и сверстниками и соответствующим возрасту видам деятельности;</a:t>
            </a:r>
          </a:p>
          <a:p>
            <a:r>
              <a:rPr lang="ru-RU" sz="2800" dirty="0" smtClean="0"/>
              <a:t>На создание развивающей образовательной среды, которая представляет собой систему условий социализации и индивидуализации детей.</a:t>
            </a:r>
            <a:endParaRPr lang="ru-RU" sz="28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79388" y="228600"/>
            <a:ext cx="8964612" cy="5216624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/>
              <a:t>Содержание программы должно обеспечивать развитие личности, мотивации и способностей детей в различных видах деятельности</a:t>
            </a:r>
            <a:endParaRPr lang="ru-RU" sz="32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28600"/>
            <a:ext cx="8147248" cy="1143000"/>
          </a:xfrm>
        </p:spPr>
        <p:txBody>
          <a:bodyPr>
            <a:normAutofit/>
          </a:bodyPr>
          <a:lstStyle/>
          <a:p>
            <a:pPr algn="l"/>
            <a:r>
              <a:rPr lang="ru-RU" sz="3200" dirty="0" smtClean="0"/>
              <a:t>Аспекты образовательной среды: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772816"/>
            <a:ext cx="8219256" cy="4353347"/>
          </a:xfrm>
        </p:spPr>
        <p:txBody>
          <a:bodyPr/>
          <a:lstStyle/>
          <a:p>
            <a:r>
              <a:rPr lang="ru-RU" dirty="0" smtClean="0"/>
              <a:t>Предметно-пространственная образовательная среда;</a:t>
            </a:r>
          </a:p>
          <a:p>
            <a:r>
              <a:rPr lang="ru-RU" dirty="0" smtClean="0"/>
              <a:t>Характер взаимодействия со взрослыми;</a:t>
            </a:r>
          </a:p>
          <a:p>
            <a:r>
              <a:rPr lang="ru-RU" dirty="0" smtClean="0"/>
              <a:t>Характер взаимодействия с другими детьми;</a:t>
            </a:r>
          </a:p>
          <a:p>
            <a:r>
              <a:rPr lang="ru-RU" dirty="0" smtClean="0"/>
              <a:t>Система отношений ребенка к миру, к другим людям, к себе самому.</a:t>
            </a:r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5" y="260648"/>
            <a:ext cx="7838256" cy="1224136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Структура Программы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>
                <a:latin typeface="Times New Roman" pitchFamily="18" charset="0"/>
                <a:cs typeface="Times New Roman" pitchFamily="18" charset="0"/>
              </a:rPr>
            </a:b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0" y="1196752"/>
            <a:ext cx="8892480" cy="554461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ru-RU" sz="2800" b="1" dirty="0"/>
              <a:t>Целевой </a:t>
            </a:r>
            <a:r>
              <a:rPr lang="ru-RU" sz="2800" b="1" dirty="0" smtClean="0"/>
              <a:t>раздел: </a:t>
            </a:r>
            <a:r>
              <a:rPr lang="ru-RU" sz="2000" i="1" dirty="0" smtClean="0"/>
              <a:t>пояснительная записка </a:t>
            </a:r>
            <a:r>
              <a:rPr lang="ru-RU" sz="2000" dirty="0" smtClean="0"/>
              <a:t>(цели и задачи реализации Программы; принципы и подходы к формированию Программы; значимые для разработки и реализации программы характеристики, в т. ч. характеристики особенностей развития детей раннего и дошкольного возраста); планируемые результаты освоения Программы. </a:t>
            </a:r>
            <a:endParaRPr lang="ru-RU" sz="2000" dirty="0"/>
          </a:p>
          <a:p>
            <a:r>
              <a:rPr lang="ru-RU" sz="2800" b="1" dirty="0" smtClean="0"/>
              <a:t>Содержательный</a:t>
            </a:r>
            <a:r>
              <a:rPr lang="ru-RU" sz="2800" dirty="0" smtClean="0"/>
              <a:t> </a:t>
            </a:r>
          </a:p>
          <a:p>
            <a:r>
              <a:rPr lang="ru-RU" sz="2800" b="1" dirty="0" smtClean="0"/>
              <a:t> Организационный</a:t>
            </a:r>
            <a:endParaRPr lang="ru-RU" sz="2800" b="1" dirty="0"/>
          </a:p>
          <a:p>
            <a:r>
              <a:rPr lang="ru-RU" altLang="ru-RU" sz="2000" b="1" dirty="0" smtClean="0">
                <a:solidFill>
                  <a:srgbClr val="002060"/>
                </a:solidFill>
                <a:cs typeface="Times New Roman" pitchFamily="18" charset="0"/>
              </a:rPr>
              <a:t>В каждом из них отражается обязательная часть</a:t>
            </a:r>
            <a:br>
              <a:rPr lang="ru-RU" altLang="ru-RU" sz="2000" b="1" dirty="0" smtClean="0">
                <a:solidFill>
                  <a:srgbClr val="002060"/>
                </a:solidFill>
                <a:cs typeface="Times New Roman" pitchFamily="18" charset="0"/>
              </a:rPr>
            </a:br>
            <a:r>
              <a:rPr lang="ru-RU" altLang="ru-RU" sz="2000" b="1" dirty="0" smtClean="0">
                <a:solidFill>
                  <a:srgbClr val="002060"/>
                </a:solidFill>
                <a:cs typeface="Times New Roman" pitchFamily="18" charset="0"/>
              </a:rPr>
              <a:t>и часть, формируемая участниками образовательных отношений</a:t>
            </a:r>
          </a:p>
          <a:p>
            <a:r>
              <a:rPr lang="ru-RU" sz="2000" b="1" dirty="0" smtClean="0"/>
              <a:t>Содержание </a:t>
            </a:r>
            <a:r>
              <a:rPr lang="ru-RU" sz="2000" b="1" dirty="0"/>
              <a:t>коррекционной работы и/или инклюзивного образования </a:t>
            </a:r>
            <a:endParaRPr lang="ru-RU" sz="2000" b="1" dirty="0" smtClean="0"/>
          </a:p>
          <a:p>
            <a:r>
              <a:rPr lang="ru-RU" sz="2000" b="1" dirty="0" smtClean="0"/>
              <a:t>Краткая презентация программы</a:t>
            </a:r>
            <a:endParaRPr lang="ru-RU" sz="2000" b="1" dirty="0"/>
          </a:p>
        </p:txBody>
      </p:sp>
    </p:spTree>
    <p:extLst>
      <p:ext uri="{BB962C8B-B14F-4D97-AF65-F5344CB8AC3E}">
        <p14:creationId xmlns="" xmlns:p14="http://schemas.microsoft.com/office/powerpoint/2010/main" val="308787082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6237288"/>
            <a:ext cx="2051050" cy="6207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67FBAD-7F6D-4AD9-9391-51B8A1D13E8B}" type="slidenum">
              <a:rPr lang="ru-RU"/>
              <a:pPr>
                <a:defRPr/>
              </a:pPr>
              <a:t>25</a:t>
            </a:fld>
            <a:endParaRPr lang="ru-RU"/>
          </a:p>
        </p:txBody>
      </p:sp>
      <p:sp>
        <p:nvSpPr>
          <p:cNvPr id="15364" name="Text Box 2"/>
          <p:cNvSpPr txBox="1">
            <a:spLocks noChangeArrowheads="1"/>
          </p:cNvSpPr>
          <p:nvPr/>
        </p:nvSpPr>
        <p:spPr bwMode="auto">
          <a:xfrm>
            <a:off x="323850" y="247650"/>
            <a:ext cx="8569325" cy="3016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ru-RU" altLang="ru-RU" sz="1400" b="1">
                <a:solidFill>
                  <a:srgbClr val="FF0000"/>
                </a:solidFill>
                <a:latin typeface="Times New Roman" pitchFamily="18" charset="0"/>
              </a:rPr>
              <a:t>РАЗДЕЛЫ ОСНОВНОЙ ОБРАЗОВАТЕЛЬНОЙ ПРОГРАММЫ ДОШКОЛЬНОГО ОБРАЗОВАНИЯ</a:t>
            </a:r>
            <a:endParaRPr lang="ru-RU" altLang="ru-RU">
              <a:latin typeface="Arial" pitchFamily="34" charset="0"/>
            </a:endParaRPr>
          </a:p>
        </p:txBody>
      </p:sp>
      <p:sp>
        <p:nvSpPr>
          <p:cNvPr id="15365" name="Text Box 3"/>
          <p:cNvSpPr txBox="1">
            <a:spLocks noChangeArrowheads="1"/>
          </p:cNvSpPr>
          <p:nvPr/>
        </p:nvSpPr>
        <p:spPr bwMode="auto">
          <a:xfrm>
            <a:off x="179388" y="1422400"/>
            <a:ext cx="2305050" cy="4267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 sz="1600" b="1" u="sng">
                <a:solidFill>
                  <a:srgbClr val="009900"/>
                </a:solidFill>
                <a:latin typeface="Times New Roman" pitchFamily="18" charset="0"/>
              </a:rPr>
              <a:t>Целевой</a:t>
            </a:r>
          </a:p>
          <a:p>
            <a:r>
              <a:rPr lang="ru-RU" altLang="ru-RU" sz="1300" b="1">
                <a:solidFill>
                  <a:srgbClr val="009900"/>
                </a:solidFill>
                <a:latin typeface="Times New Roman" pitchFamily="18" charset="0"/>
              </a:rPr>
              <a:t>1. Пояснительная записка:</a:t>
            </a:r>
          </a:p>
          <a:p>
            <a:r>
              <a:rPr lang="ru-RU" altLang="ru-RU" sz="1300" b="1">
                <a:solidFill>
                  <a:srgbClr val="009900"/>
                </a:solidFill>
                <a:latin typeface="Times New Roman" pitchFamily="18" charset="0"/>
              </a:rPr>
              <a:t>цели и задачи программы;</a:t>
            </a:r>
          </a:p>
          <a:p>
            <a:r>
              <a:rPr lang="ru-RU" altLang="ru-RU" sz="1300" b="1">
                <a:solidFill>
                  <a:srgbClr val="009900"/>
                </a:solidFill>
                <a:latin typeface="Times New Roman" pitchFamily="18" charset="0"/>
              </a:rPr>
              <a:t>принципы и подходы к формированию программы;</a:t>
            </a:r>
          </a:p>
          <a:p>
            <a:r>
              <a:rPr lang="ru-RU" altLang="ru-RU" sz="1300" b="1">
                <a:solidFill>
                  <a:srgbClr val="009900"/>
                </a:solidFill>
                <a:latin typeface="Times New Roman" pitchFamily="18" charset="0"/>
              </a:rPr>
              <a:t>значимые для разработки программы характеристики, в том числе характеристики особенностей развития детей раннего и дошкольного возраста</a:t>
            </a:r>
          </a:p>
          <a:p>
            <a:r>
              <a:rPr lang="ru-RU" altLang="ru-RU" sz="1300" b="1">
                <a:solidFill>
                  <a:srgbClr val="009900"/>
                </a:solidFill>
                <a:latin typeface="Times New Roman" pitchFamily="18" charset="0"/>
              </a:rPr>
              <a:t>2. Планируемые результаты освоения программы (конкретизируют требования ФГОС ДО к целевым ориентирам в обязательной части и части, формируемой участниками образовательного процесса              </a:t>
            </a:r>
            <a:endParaRPr lang="ru-RU" altLang="ru-RU">
              <a:latin typeface="Arial" pitchFamily="34" charset="0"/>
            </a:endParaRPr>
          </a:p>
        </p:txBody>
      </p:sp>
      <p:sp>
        <p:nvSpPr>
          <p:cNvPr id="15366" name="Text Box 4"/>
          <p:cNvSpPr txBox="1">
            <a:spLocks noChangeArrowheads="1"/>
          </p:cNvSpPr>
          <p:nvPr/>
        </p:nvSpPr>
        <p:spPr bwMode="auto">
          <a:xfrm>
            <a:off x="2555875" y="1412875"/>
            <a:ext cx="4248150" cy="4267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 sz="1400" b="1" u="sng">
                <a:solidFill>
                  <a:srgbClr val="6600CC"/>
                </a:solidFill>
                <a:latin typeface="Times New Roman" pitchFamily="18" charset="0"/>
              </a:rPr>
              <a:t>Содержательный</a:t>
            </a:r>
            <a:r>
              <a:rPr lang="ru-RU" altLang="ru-RU" sz="1300" b="1">
                <a:solidFill>
                  <a:srgbClr val="6600CC"/>
                </a:solidFill>
                <a:latin typeface="Times New Roman" pitchFamily="18" charset="0"/>
              </a:rPr>
              <a:t> (общее содержание программы, обеспечивающее полноценное развитие детей)</a:t>
            </a:r>
          </a:p>
          <a:p>
            <a:pPr>
              <a:spcBef>
                <a:spcPts val="600"/>
              </a:spcBef>
            </a:pPr>
            <a:r>
              <a:rPr lang="ru-RU" altLang="ru-RU" sz="1300" b="1">
                <a:solidFill>
                  <a:srgbClr val="6600CC"/>
                </a:solidFill>
                <a:latin typeface="Times New Roman" pitchFamily="18" charset="0"/>
              </a:rPr>
              <a:t>а) описание образовательной деятельности в соответствии с направлениями развития ребенка, представленными в пяти образовательных областях;</a:t>
            </a:r>
          </a:p>
          <a:p>
            <a:r>
              <a:rPr lang="ru-RU" altLang="ru-RU" sz="1300" b="1">
                <a:solidFill>
                  <a:srgbClr val="6600CC"/>
                </a:solidFill>
                <a:latin typeface="Times New Roman" pitchFamily="18" charset="0"/>
              </a:rPr>
              <a:t>б) описание вариативных форм, способов, методов и средств реализации Программы с учетом возрастных  </a:t>
            </a:r>
          </a:p>
          <a:p>
            <a:r>
              <a:rPr lang="ru-RU" altLang="ru-RU" sz="1300" b="1">
                <a:solidFill>
                  <a:srgbClr val="6600CC"/>
                </a:solidFill>
                <a:latin typeface="Times New Roman" pitchFamily="18" charset="0"/>
              </a:rPr>
              <a:t>в) описание образовательной деятельности по профессиональной коррекции нарушений развития детей в случае, если эта работа предусмотрена Программой </a:t>
            </a:r>
          </a:p>
          <a:p>
            <a:r>
              <a:rPr lang="ru-RU" altLang="ru-RU" sz="1300" b="1">
                <a:solidFill>
                  <a:srgbClr val="6600CC"/>
                </a:solidFill>
                <a:latin typeface="Times New Roman" pitchFamily="18" charset="0"/>
              </a:rPr>
              <a:t>Должны быть представлены:</a:t>
            </a:r>
          </a:p>
          <a:p>
            <a:pPr algn="just"/>
            <a:r>
              <a:rPr lang="ru-RU" altLang="ko-KR" sz="1300" b="1">
                <a:solidFill>
                  <a:srgbClr val="6600CC"/>
                </a:solidFill>
                <a:latin typeface="Times New Roman" pitchFamily="18" charset="0"/>
              </a:rPr>
              <a:t>а) особенности образовательной деятельности разных видов и культурных практик; </a:t>
            </a:r>
          </a:p>
          <a:p>
            <a:pPr algn="just"/>
            <a:r>
              <a:rPr lang="ru-RU" altLang="ko-KR" sz="1300" b="1">
                <a:solidFill>
                  <a:srgbClr val="6600CC"/>
                </a:solidFill>
                <a:latin typeface="Times New Roman" pitchFamily="18" charset="0"/>
              </a:rPr>
              <a:t>б) способы и направления поддержки детской инициативы; </a:t>
            </a:r>
          </a:p>
          <a:p>
            <a:pPr algn="just"/>
            <a:r>
              <a:rPr lang="ru-RU" altLang="ko-KR" sz="1300" b="1">
                <a:solidFill>
                  <a:srgbClr val="6600CC"/>
                </a:solidFill>
                <a:latin typeface="Times New Roman" pitchFamily="18" charset="0"/>
              </a:rPr>
              <a:t>в) особенности взаимодействия педагогического коллектива с семьями воспитанников; </a:t>
            </a:r>
          </a:p>
          <a:p>
            <a:r>
              <a:rPr lang="ru-RU" altLang="ru-RU" sz="1300" b="1">
                <a:solidFill>
                  <a:srgbClr val="6600CC"/>
                </a:solidFill>
                <a:latin typeface="Times New Roman" pitchFamily="18" charset="0"/>
              </a:rPr>
              <a:t>г) иные характеристики содержания Программы, наиболее существенные с точки зрения авторов Программы</a:t>
            </a:r>
            <a:r>
              <a:rPr lang="ru-RU" altLang="ru-RU" sz="1300">
                <a:solidFill>
                  <a:srgbClr val="6600CC"/>
                </a:solidFill>
                <a:latin typeface="Times New Roman" pitchFamily="18" charset="0"/>
              </a:rPr>
              <a:t>.</a:t>
            </a:r>
            <a:endParaRPr lang="ru-RU" altLang="ru-RU">
              <a:latin typeface="Arial" pitchFamily="34" charset="0"/>
            </a:endParaRPr>
          </a:p>
        </p:txBody>
      </p:sp>
      <p:sp>
        <p:nvSpPr>
          <p:cNvPr id="15367" name="Text Box 5"/>
          <p:cNvSpPr txBox="1">
            <a:spLocks noChangeArrowheads="1"/>
          </p:cNvSpPr>
          <p:nvPr/>
        </p:nvSpPr>
        <p:spPr bwMode="auto">
          <a:xfrm>
            <a:off x="6948488" y="1422400"/>
            <a:ext cx="2016125" cy="4267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 sz="1600" b="1" u="sng">
                <a:solidFill>
                  <a:srgbClr val="990000"/>
                </a:solidFill>
                <a:latin typeface="Times New Roman" pitchFamily="18" charset="0"/>
              </a:rPr>
              <a:t>Организационный </a:t>
            </a:r>
          </a:p>
          <a:p>
            <a:pPr marL="0" lvl="1">
              <a:buClr>
                <a:srgbClr val="990000"/>
              </a:buClr>
              <a:buFont typeface="Wingdings" pitchFamily="2" charset="2"/>
              <a:buChar char="ü"/>
            </a:pPr>
            <a:r>
              <a:rPr lang="ru-RU" altLang="ru-RU" sz="1300" b="1">
                <a:solidFill>
                  <a:srgbClr val="990000"/>
                </a:solidFill>
                <a:latin typeface="Times New Roman" pitchFamily="18" charset="0"/>
              </a:rPr>
              <a:t>описание материально-технического обеспечения Программы, </a:t>
            </a:r>
          </a:p>
          <a:p>
            <a:pPr>
              <a:buClr>
                <a:srgbClr val="990000"/>
              </a:buClr>
              <a:buFont typeface="Wingdings" pitchFamily="2" charset="2"/>
              <a:buChar char="ü"/>
            </a:pPr>
            <a:r>
              <a:rPr lang="ru-RU" altLang="ru-RU" sz="1300" b="1">
                <a:solidFill>
                  <a:srgbClr val="990000"/>
                </a:solidFill>
                <a:latin typeface="Times New Roman" pitchFamily="18" charset="0"/>
              </a:rPr>
              <a:t>обеспеченность методическими материалами и средствами обучения и воспитания, </a:t>
            </a:r>
          </a:p>
          <a:p>
            <a:pPr>
              <a:buClr>
                <a:srgbClr val="990000"/>
              </a:buClr>
              <a:buFont typeface="Wingdings" pitchFamily="2" charset="2"/>
              <a:buChar char="ü"/>
            </a:pPr>
            <a:r>
              <a:rPr lang="ru-RU" altLang="ru-RU" sz="1300" b="1">
                <a:solidFill>
                  <a:srgbClr val="990000"/>
                </a:solidFill>
                <a:latin typeface="Times New Roman" pitchFamily="18" charset="0"/>
              </a:rPr>
              <a:t>распорядок и /или режим дня, особенности традиционных событий, праздников, мероприятий, </a:t>
            </a:r>
          </a:p>
          <a:p>
            <a:pPr>
              <a:buClr>
                <a:srgbClr val="990000"/>
              </a:buClr>
              <a:buFont typeface="Wingdings" pitchFamily="2" charset="2"/>
              <a:buChar char="ü"/>
            </a:pPr>
            <a:r>
              <a:rPr lang="ru-RU" altLang="ru-RU" sz="1300" b="1">
                <a:solidFill>
                  <a:srgbClr val="990000"/>
                </a:solidFill>
                <a:latin typeface="Times New Roman" pitchFamily="18" charset="0"/>
              </a:rPr>
              <a:t>особенности организации развивающей предметно-пространственной среды</a:t>
            </a:r>
            <a:r>
              <a:rPr lang="ru-RU" altLang="ru-RU" sz="1300">
                <a:solidFill>
                  <a:srgbClr val="990000"/>
                </a:solidFill>
                <a:latin typeface="Times New Roman" pitchFamily="18" charset="0"/>
              </a:rPr>
              <a:t>.</a:t>
            </a:r>
            <a:endParaRPr lang="ru-RU" altLang="ru-RU">
              <a:latin typeface="Arial" pitchFamily="34" charset="0"/>
            </a:endParaRPr>
          </a:p>
        </p:txBody>
      </p:sp>
      <p:sp>
        <p:nvSpPr>
          <p:cNvPr id="15368" name="Text Box 6"/>
          <p:cNvSpPr txBox="1">
            <a:spLocks noChangeArrowheads="1"/>
          </p:cNvSpPr>
          <p:nvPr/>
        </p:nvSpPr>
        <p:spPr bwMode="auto">
          <a:xfrm>
            <a:off x="1187450" y="620713"/>
            <a:ext cx="7467600" cy="6477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ts val="300"/>
              </a:spcBef>
            </a:pPr>
            <a:r>
              <a:rPr lang="ru-RU" altLang="ru-RU" sz="1300" b="1">
                <a:solidFill>
                  <a:srgbClr val="0000FF"/>
                </a:solidFill>
                <a:latin typeface="Times New Roman" pitchFamily="18" charset="0"/>
              </a:rPr>
              <a:t>Краткая презентация программы (ориентирована на родителей и доступна для ознакомления):</a:t>
            </a:r>
          </a:p>
          <a:p>
            <a:pPr algn="ctr">
              <a:spcAft>
                <a:spcPts val="1000"/>
              </a:spcAft>
            </a:pPr>
            <a:r>
              <a:rPr lang="ru-RU" altLang="ru-RU" sz="1300" b="1">
                <a:solidFill>
                  <a:srgbClr val="0000FF"/>
                </a:solidFill>
                <a:latin typeface="Times New Roman" pitchFamily="18" charset="0"/>
              </a:rPr>
              <a:t>возрастные и иные категории детей, в том числе детей с ОВЗ; используемые примерные программы; характеристика взаимодействия педколлектива с семьями детей</a:t>
            </a:r>
            <a:endParaRPr lang="ru-RU" altLang="ru-RU">
              <a:latin typeface="Arial" pitchFamily="34" charset="0"/>
            </a:endParaRPr>
          </a:p>
        </p:txBody>
      </p:sp>
      <p:sp>
        <p:nvSpPr>
          <p:cNvPr id="15369" name="Text Box 7"/>
          <p:cNvSpPr txBox="1">
            <a:spLocks noChangeArrowheads="1"/>
          </p:cNvSpPr>
          <p:nvPr/>
        </p:nvSpPr>
        <p:spPr bwMode="auto">
          <a:xfrm>
            <a:off x="179388" y="5705475"/>
            <a:ext cx="8785225" cy="10366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ts val="300"/>
              </a:spcBef>
            </a:pPr>
            <a:r>
              <a:rPr lang="ru-RU" altLang="ru-RU" sz="1300" b="1">
                <a:solidFill>
                  <a:srgbClr val="CC00FF"/>
                </a:solidFill>
                <a:latin typeface="Times New Roman" pitchFamily="18" charset="0"/>
              </a:rPr>
              <a:t>Содержание коррекционной работы и/или инклюзивного образования:</a:t>
            </a:r>
          </a:p>
          <a:p>
            <a:pPr>
              <a:spcAft>
                <a:spcPts val="1000"/>
              </a:spcAft>
            </a:pPr>
            <a:r>
              <a:rPr lang="en-US" altLang="ru-RU" sz="1300" b="1">
                <a:solidFill>
                  <a:srgbClr val="CC00FF"/>
                </a:solidFill>
                <a:latin typeface="Times New Roman" pitchFamily="18" charset="0"/>
              </a:rPr>
              <a:t>c</a:t>
            </a:r>
            <a:r>
              <a:rPr lang="ru-RU" altLang="ru-RU" sz="1300" b="1">
                <a:solidFill>
                  <a:srgbClr val="CC00FF"/>
                </a:solidFill>
                <a:latin typeface="Times New Roman" pitchFamily="18" charset="0"/>
              </a:rPr>
              <a:t>пециальные условия для получения образования детьми с ОВЗ в том числе  механизмы адаптации Программы для указанных детей, использование специальных образовательных программ и методов, специальных методических пособий и дидактических материалов, предоставление услуг ассистента (помощника), оказывающего детям необходимую помощь, проведение групповых и индивидуальных коррекционных занятий</a:t>
            </a:r>
            <a:endParaRPr lang="ru-RU" altLang="ru-RU">
              <a:latin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1" y="116632"/>
            <a:ext cx="7694240" cy="1728192"/>
          </a:xfrm>
        </p:spPr>
        <p:txBody>
          <a:bodyPr>
            <a:normAutofit fontScale="90000"/>
          </a:bodyPr>
          <a:lstStyle/>
          <a:p>
            <a:pPr algn="l"/>
            <a:r>
              <a:rPr lang="ru-RU" sz="3100" dirty="0" smtClean="0"/>
              <a:t>IV</a:t>
            </a:r>
            <a:r>
              <a:rPr lang="ru-RU" sz="3100" dirty="0"/>
              <a:t>. </a:t>
            </a:r>
            <a:r>
              <a:rPr lang="ru-RU" sz="3100" dirty="0" smtClean="0"/>
              <a:t>Требования к результатам освоения образовательной программы дошкольного образования </a:t>
            </a:r>
            <a:br>
              <a:rPr lang="ru-RU" sz="3100" dirty="0" smtClean="0"/>
            </a:br>
            <a:endParaRPr lang="ru-RU" sz="31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457200" y="1628800"/>
            <a:ext cx="8229600" cy="501491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ru-RU" sz="2600" dirty="0" smtClean="0"/>
          </a:p>
          <a:p>
            <a:r>
              <a:rPr lang="ru-RU" sz="2600" dirty="0" smtClean="0"/>
              <a:t>Целевые ориентиры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96067368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dirty="0" smtClean="0"/>
              <a:t>Структура образовательного проекта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79512" y="1628800"/>
            <a:ext cx="3600400" cy="4497363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актуальность;</a:t>
            </a:r>
          </a:p>
          <a:p>
            <a:r>
              <a:rPr lang="ru-RU" sz="2400" b="1" dirty="0" smtClean="0"/>
              <a:t>противоречие;</a:t>
            </a:r>
          </a:p>
          <a:p>
            <a:r>
              <a:rPr lang="ru-RU" sz="2400" b="1" dirty="0" smtClean="0"/>
              <a:t>проблема;</a:t>
            </a:r>
          </a:p>
          <a:p>
            <a:r>
              <a:rPr lang="ru-RU" sz="2400" b="1" dirty="0" smtClean="0"/>
              <a:t>цель;</a:t>
            </a:r>
          </a:p>
          <a:p>
            <a:r>
              <a:rPr lang="ru-RU" sz="2400" b="1" dirty="0" smtClean="0"/>
              <a:t>задачи;</a:t>
            </a:r>
          </a:p>
          <a:p>
            <a:r>
              <a:rPr lang="ru-RU" sz="2400" b="1" dirty="0" smtClean="0"/>
              <a:t>объект;</a:t>
            </a:r>
          </a:p>
          <a:p>
            <a:r>
              <a:rPr lang="ru-RU" sz="2400" b="1" dirty="0" smtClean="0"/>
              <a:t>предмет</a:t>
            </a:r>
          </a:p>
          <a:p>
            <a:r>
              <a:rPr lang="ru-RU" sz="2400" b="1" dirty="0" smtClean="0"/>
              <a:t>сроки реализации;</a:t>
            </a:r>
          </a:p>
          <a:p>
            <a:r>
              <a:rPr lang="ru-RU" sz="2400" b="1" dirty="0" smtClean="0"/>
              <a:t>условия реализации;</a:t>
            </a:r>
            <a:endParaRPr lang="ru-RU" sz="2400" b="1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067944" y="1772816"/>
            <a:ext cx="4618856" cy="5085184"/>
          </a:xfrm>
        </p:spPr>
        <p:txBody>
          <a:bodyPr>
            <a:noAutofit/>
          </a:bodyPr>
          <a:lstStyle/>
          <a:p>
            <a:r>
              <a:rPr lang="ru-RU" sz="2000" b="1" dirty="0" smtClean="0"/>
              <a:t>Организационно-содержательная структура;</a:t>
            </a:r>
          </a:p>
          <a:p>
            <a:r>
              <a:rPr lang="ru-RU" sz="2000" b="1" dirty="0" smtClean="0"/>
              <a:t>Результат реализации проекта;</a:t>
            </a:r>
          </a:p>
          <a:p>
            <a:r>
              <a:rPr lang="ru-RU" sz="2000" b="1" dirty="0" smtClean="0"/>
              <a:t>Общественное признание проекта;</a:t>
            </a:r>
          </a:p>
          <a:p>
            <a:r>
              <a:rPr lang="ru-RU" sz="2000" b="1" dirty="0" smtClean="0"/>
              <a:t>Компоненты проекта;</a:t>
            </a:r>
          </a:p>
          <a:p>
            <a:r>
              <a:rPr lang="ru-RU" sz="2000" b="1" dirty="0" smtClean="0"/>
              <a:t>Ресурсное обеспечение проекта;</a:t>
            </a:r>
          </a:p>
          <a:p>
            <a:r>
              <a:rPr lang="ru-RU" sz="2000" b="1" dirty="0" smtClean="0"/>
              <a:t>Диагностический материал;</a:t>
            </a:r>
          </a:p>
          <a:p>
            <a:r>
              <a:rPr lang="ru-RU" sz="2000" b="1" dirty="0" smtClean="0"/>
              <a:t>Презентация результатов;</a:t>
            </a:r>
          </a:p>
          <a:p>
            <a:r>
              <a:rPr lang="ru-RU" sz="2000" b="1" dirty="0" smtClean="0"/>
              <a:t>Список литературы.</a:t>
            </a:r>
            <a:endParaRPr lang="ru-RU" sz="2000" b="1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5000" y="2492375"/>
            <a:ext cx="6629400" cy="1800225"/>
          </a:xfrm>
        </p:spPr>
        <p:txBody>
          <a:bodyPr/>
          <a:lstStyle/>
          <a:p>
            <a:pPr algn="ctr">
              <a:defRPr/>
            </a:pPr>
            <a:r>
              <a:rPr lang="ru-RU" sz="4000" b="1" dirty="0" smtClean="0">
                <a:latin typeface="Times New Roman" pitchFamily="18" charset="0"/>
              </a:rPr>
              <a:t>Спасибо за внимание!</a:t>
            </a:r>
            <a:br>
              <a:rPr lang="ru-RU" sz="4000" b="1" dirty="0" smtClean="0">
                <a:latin typeface="Times New Roman" pitchFamily="18" charset="0"/>
              </a:rPr>
            </a:br>
            <a:endParaRPr lang="ru-RU" sz="4000" b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2400" y="4495800"/>
            <a:ext cx="8596064" cy="2057400"/>
          </a:xfrm>
        </p:spPr>
        <p:txBody>
          <a:bodyPr>
            <a:normAutofit fontScale="40000" lnSpcReduction="20000"/>
          </a:bodyPr>
          <a:lstStyle/>
          <a:p>
            <a:pPr>
              <a:defRPr/>
            </a:pPr>
            <a:r>
              <a:rPr lang="ru-RU" sz="3200" dirty="0" err="1" smtClean="0">
                <a:solidFill>
                  <a:schemeClr val="tx1"/>
                </a:solidFill>
              </a:rPr>
              <a:t>Галямутдинова</a:t>
            </a:r>
            <a:r>
              <a:rPr lang="ru-RU" sz="3200" dirty="0" smtClean="0">
                <a:solidFill>
                  <a:schemeClr val="tx1"/>
                </a:solidFill>
              </a:rPr>
              <a:t> Анастасия Андреевна-  старший воспитатель</a:t>
            </a:r>
            <a:endParaRPr lang="en-US" sz="3200" dirty="0" smtClean="0">
              <a:solidFill>
                <a:schemeClr val="tx1"/>
              </a:solidFill>
            </a:endParaRPr>
          </a:p>
          <a:p>
            <a:pPr>
              <a:defRPr/>
            </a:pPr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 smtClean="0">
                <a:solidFill>
                  <a:schemeClr val="tx1"/>
                </a:solidFill>
              </a:rPr>
              <a:t>М</a:t>
            </a:r>
            <a:r>
              <a:rPr lang="ru-RU" sz="3200" dirty="0" smtClean="0">
                <a:solidFill>
                  <a:schemeClr val="tx1"/>
                </a:solidFill>
              </a:rPr>
              <a:t>КДОУ «Детский сад № 49», г.Дегтярск</a:t>
            </a:r>
            <a:endParaRPr lang="ru-RU" sz="3200" dirty="0" smtClean="0">
              <a:solidFill>
                <a:schemeClr val="tx1"/>
              </a:solidFill>
            </a:endParaRPr>
          </a:p>
          <a:p>
            <a:pPr>
              <a:defRPr/>
            </a:pPr>
            <a:r>
              <a:rPr lang="en-US" sz="5900" dirty="0" err="1" smtClean="0">
                <a:solidFill>
                  <a:srgbClr val="FF0000"/>
                </a:solidFill>
              </a:rPr>
              <a:t>mdou</a:t>
            </a:r>
            <a:r>
              <a:rPr lang="ru-RU" sz="5900" dirty="0" smtClean="0">
                <a:solidFill>
                  <a:srgbClr val="FF0000"/>
                </a:solidFill>
              </a:rPr>
              <a:t>49</a:t>
            </a:r>
            <a:r>
              <a:rPr lang="en-US" sz="5900" dirty="0" smtClean="0">
                <a:solidFill>
                  <a:srgbClr val="FF0000"/>
                </a:solidFill>
              </a:rPr>
              <a:t>ds@mail.ru</a:t>
            </a:r>
            <a:endParaRPr lang="ru-RU" sz="5900" dirty="0">
              <a:solidFill>
                <a:srgbClr val="FF0000"/>
              </a:solidFill>
            </a:endParaRPr>
          </a:p>
        </p:txBody>
      </p:sp>
      <p:pic>
        <p:nvPicPr>
          <p:cNvPr id="3584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3707904" cy="249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56792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Федеральный закон № 273-ФЗ                   «Об образовании в Российской Федерации»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1835696" y="1844824"/>
            <a:ext cx="7056784" cy="4824536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ru-RU" sz="2400" dirty="0" smtClean="0"/>
              <a:t>Принят: 21.12.2012 г.</a:t>
            </a:r>
          </a:p>
          <a:p>
            <a:r>
              <a:rPr lang="ru-RU" sz="2400" dirty="0" smtClean="0"/>
              <a:t> Дата подписания: 29.12.2012 г.</a:t>
            </a:r>
          </a:p>
          <a:p>
            <a:r>
              <a:rPr lang="ru-RU" sz="2400" dirty="0" smtClean="0"/>
              <a:t> Вступил в силу с 01.09.2013 г.</a:t>
            </a:r>
          </a:p>
          <a:p>
            <a:r>
              <a:rPr lang="ru-RU" sz="2400" dirty="0" smtClean="0"/>
              <a:t>Глава 7, статья 64 «Дошкольное образование» п.1 «Дошкольное образование  направлено на формирование общей культуры, развитие физических, интеллектуальных, нравственных, этических и личностных качеств, формирование предпосылок учебной деятельности, сохранение и укрепление здоровья детей дошкольного возраста».</a:t>
            </a:r>
            <a:endParaRPr lang="ru-RU" sz="2400" dirty="0"/>
          </a:p>
        </p:txBody>
      </p:sp>
    </p:spTree>
    <p:extLst>
      <p:ext uri="{BB962C8B-B14F-4D97-AF65-F5344CB8AC3E}">
        <p14:creationId xmlns="" xmlns:p14="http://schemas.microsoft.com/office/powerpoint/2010/main" val="840457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28600"/>
            <a:ext cx="8291264" cy="1143000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Федеральный закон от 29 декабря 2012 г.</a:t>
            </a:r>
            <a:b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«Об образовании в Российской Федерации»</a:t>
            </a:r>
            <a:endParaRPr lang="ru-RU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3528" y="1772816"/>
            <a:ext cx="8496944" cy="830997"/>
          </a:xfrm>
          <a:prstGeom prst="rect">
            <a:avLst/>
          </a:prstGeom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Дошкольное образование – уровень общего образования и неотъемлемая часть системы непрерывного образования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1520" y="3212976"/>
            <a:ext cx="3240000" cy="1446550"/>
          </a:xfrm>
          <a:prstGeom prst="rect">
            <a:avLst/>
          </a:prstGeom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Федеральный государственный образовательный стандарт</a:t>
            </a:r>
          </a:p>
        </p:txBody>
      </p:sp>
      <p:sp>
        <p:nvSpPr>
          <p:cNvPr id="5" name="Плюс 4"/>
          <p:cNvSpPr/>
          <p:nvPr/>
        </p:nvSpPr>
        <p:spPr>
          <a:xfrm>
            <a:off x="3779912" y="3429000"/>
            <a:ext cx="985838" cy="1011238"/>
          </a:xfrm>
          <a:prstGeom prst="mathPlus">
            <a:avLst>
              <a:gd name="adj1" fmla="val 11463"/>
            </a:avLst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FF0000"/>
              </a:solidFill>
            </a:endParaRPr>
          </a:p>
        </p:txBody>
      </p:sp>
      <p:sp>
        <p:nvSpPr>
          <p:cNvPr id="8" name="Стрелка вниз 7"/>
          <p:cNvSpPr/>
          <p:nvPr/>
        </p:nvSpPr>
        <p:spPr>
          <a:xfrm>
            <a:off x="3635896" y="4437112"/>
            <a:ext cx="997605" cy="1085965"/>
          </a:xfrm>
          <a:prstGeom prst="downArrow">
            <a:avLst/>
          </a:prstGeom>
          <a:solidFill>
            <a:schemeClr val="accent1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179512" y="5517232"/>
            <a:ext cx="4438754" cy="1107996"/>
          </a:xfrm>
          <a:prstGeom prst="rect">
            <a:avLst/>
          </a:prstGeom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ОСНОВНАЯ ОБРАЗОВАТЕЛЬНАЯ ПРОГРАММА ДОШКОЛЬНОГО ОБРАЗОВАНИЯ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148064" y="3212976"/>
            <a:ext cx="3240000" cy="1446550"/>
          </a:xfrm>
          <a:prstGeom prst="rect">
            <a:avLst/>
          </a:prstGeom>
          <a:ln>
            <a:noFill/>
          </a:ln>
          <a:effectLst>
            <a:glow rad="101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Вариативные примерные основные образовательные ПРОГРАММЫ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724128" y="5013176"/>
            <a:ext cx="2268000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 smtClean="0">
                <a:latin typeface="Calibri" panose="020F0502020204030204" pitchFamily="34" charset="0"/>
                <a:cs typeface="+mn-cs"/>
              </a:rPr>
              <a:t>Экспертиза ПРОГРАММ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724128" y="5877272"/>
            <a:ext cx="2268000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 smtClean="0">
                <a:latin typeface="Calibri" panose="020F0502020204030204" pitchFamily="34" charset="0"/>
                <a:cs typeface="+mn-cs"/>
              </a:rPr>
              <a:t>Реестр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 smtClean="0">
                <a:latin typeface="Calibri" panose="020F0502020204030204" pitchFamily="34" charset="0"/>
                <a:cs typeface="+mn-cs"/>
              </a:rPr>
              <a:t>ПРОГРАММ</a:t>
            </a:r>
          </a:p>
        </p:txBody>
      </p:sp>
      <p:sp>
        <p:nvSpPr>
          <p:cNvPr id="14" name="Выгнутая вправо стрелка 13"/>
          <p:cNvSpPr/>
          <p:nvPr/>
        </p:nvSpPr>
        <p:spPr>
          <a:xfrm rot="20304799" flipH="1" flipV="1">
            <a:off x="4716016" y="3789040"/>
            <a:ext cx="558800" cy="1862137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Выгнутая вправо стрелка 14"/>
          <p:cNvSpPr/>
          <p:nvPr/>
        </p:nvSpPr>
        <p:spPr>
          <a:xfrm>
            <a:off x="8388424" y="4293096"/>
            <a:ext cx="530225" cy="22352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6" name="Стрелка вниз 15"/>
          <p:cNvSpPr/>
          <p:nvPr/>
        </p:nvSpPr>
        <p:spPr>
          <a:xfrm>
            <a:off x="1691680" y="2564904"/>
            <a:ext cx="72008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476672"/>
            <a:ext cx="7704856" cy="1656184"/>
          </a:xfrm>
        </p:spPr>
        <p:txBody>
          <a:bodyPr/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ФЕДЕРАЛЬНЫЙ ГОСУДАРСТВЕННЫЙ ОБРАЗОВАТЕЛЬНЫЙ СТАНДАРТ ДОШКОЛЬНОГО ОБРАЗОВАНИЯ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0" y="2348880"/>
            <a:ext cx="9144000" cy="4509120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200000"/>
              </a:lnSpc>
            </a:pPr>
            <a:endParaRPr lang="ru-RU" sz="28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200000"/>
              </a:lnSpc>
            </a:pPr>
            <a:endParaRPr lang="ru-RU" sz="28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200000"/>
              </a:lnSpc>
            </a:pP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Совокупность государственных гарантий и требований к программам, условиям и результатам получения бесплатного доступного качественного образования</a:t>
            </a:r>
            <a:endParaRPr lang="ru-RU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63688" y="2636912"/>
            <a:ext cx="7056783" cy="1446550"/>
          </a:xfrm>
          <a:prstGeom prst="rect">
            <a:avLst/>
          </a:prstGeom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Утвержден приказом Минобрнауки России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от 17 октября 2013 г. № 1155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Зарегистрирован в Минюсте России 14 ноября 2013 г., регистрационный № 30 384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728192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Структура ФГОС ДО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1835696" y="1772816"/>
            <a:ext cx="7128792" cy="5085184"/>
          </a:xfrm>
          <a:prstGeom prst="rect">
            <a:avLst/>
          </a:prstGeo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I. ОБЩИЕ ПОЛОЖЕНИЯ </a:t>
            </a:r>
          </a:p>
          <a:p>
            <a:pPr marL="0" indent="0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II. ТРЕБОВАНИЯ К СТРУКТУРЕ ОСНОВНОЙ ОБРАЗОВАТЕЛЬНОЙ ПРОГРАММЫ ДОШКОЛЬНОГО ОБРАЗОВАНИЯ </a:t>
            </a:r>
          </a:p>
          <a:p>
            <a:pPr marL="0" indent="0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III. ТРЕБОВАНИЯ К УСЛОВИЯМ РЕАЛИЗАЦИИ ОСНОВНОЙ ОБРАЗОВАТЕЛЬНОЙ ПРОГРАММЫ ДОШКОЛЬНОГО ОБРАЗОВАНИЯ </a:t>
            </a:r>
          </a:p>
          <a:p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Требования к психолого-педагогическим условиям реализации основной образовательной программы дошкольного образования</a:t>
            </a:r>
          </a:p>
          <a:p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Требования к развивающей предметно-пространственной среде </a:t>
            </a:r>
          </a:p>
          <a:p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Требования к кадровым условиям реализации основной образовательной программы дошкольного образования</a:t>
            </a:r>
          </a:p>
          <a:p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Требования к материально-техническим условиям реализации основной образовательной программы дошкольного образования </a:t>
            </a:r>
          </a:p>
          <a:p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Требования к финансовым условиям реализации основной образовательной программы дошкольного образования</a:t>
            </a:r>
          </a:p>
          <a:p>
            <a:pPr marL="0" indent="0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IV. ТРЕБОВАНИЯ К РЕЗУЛЬТАТАМ ОСВОЕНИЯ ОСНОВНОЙ ОБРАЗОВАТЕЛЬНОЙ ПРОГРАММЫ ДОШКОЛЬНОГО ОБРАЗОВАНИЯ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6232922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Общие положения ФГОС ДО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772816"/>
            <a:ext cx="8496944" cy="4896544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«поддержка специфики и разнообразия детства;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сохранения уникальности и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самоценности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дошкольного детства как важного этапа в общем развитии человека;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личностно-развивающий и гуманистический характер взаимодействия взрослых и детей;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уважение личности ребенка как обязательное требование ко всем взрослым участникам образовательного процесса;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осуществление образовательного процесса в формах, специфических для детей данной возрастной группы».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28600"/>
            <a:ext cx="8291264" cy="1143000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«В Стандарте учитываются: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35696" y="1772816"/>
            <a:ext cx="7056784" cy="4824536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индивидуальные потребности ребенка, связанные с его жизненной ситуацией и состоянием здоровья, определяющие особые условия получения им образования (далее – особые образовательные потребности), индивидуальные потребности отдельных категорий детей. В том числе с ограниченными возможностями здоровья;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возможности освоения ребенком Программы на разных этапах ее реализации».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28600"/>
            <a:ext cx="7499176" cy="1143000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Принципы ФГОС ДО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4896544"/>
          </a:xfrm>
        </p:spPr>
        <p:txBody>
          <a:bodyPr>
            <a:normAutofit lnSpcReduction="1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«полноценного проживания ребенком всех этапов детства (младенческого, раннего и дошкольного возраста), обогащения (амплификация) детского развития;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индивидуализации дошкольного образования;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содействия и сотрудничества детей и взрослых, признания ребенка полноценным участником (субъектом) образовательных отношений;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поддержка инициативы детей в различных видах деятельности;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партнерства с семьей;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приобщения детей к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социокультурным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нормам, традициям семьи, общества и государства;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d">
  <a:themeElements>
    <a:clrScheme name="Mod">
      <a:dk1>
        <a:sysClr val="windowText" lastClr="000000"/>
      </a:dk1>
      <a:lt1>
        <a:sysClr val="window" lastClr="FFFFFF"/>
      </a:lt1>
      <a:dk2>
        <a:srgbClr val="065218"/>
      </a:dk2>
      <a:lt2>
        <a:srgbClr val="EDF3AE"/>
      </a:lt2>
      <a:accent1>
        <a:srgbClr val="8FCB17"/>
      </a:accent1>
      <a:accent2>
        <a:srgbClr val="769F11"/>
      </a:accent2>
      <a:accent3>
        <a:srgbClr val="D4E336"/>
      </a:accent3>
      <a:accent4>
        <a:srgbClr val="0C8228"/>
      </a:accent4>
      <a:accent5>
        <a:srgbClr val="C0EDA8"/>
      </a:accent5>
      <a:accent6>
        <a:srgbClr val="3B4F18"/>
      </a:accent6>
      <a:hlink>
        <a:srgbClr val="0A6A21"/>
      </a:hlink>
      <a:folHlink>
        <a:srgbClr val="406EA5"/>
      </a:folHlink>
    </a:clrScheme>
    <a:fontScheme name="Mod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od">
      <a:fillStyleLst>
        <a:solidFill>
          <a:schemeClr val="phClr"/>
        </a:solidFill>
        <a:solidFill>
          <a:schemeClr val="phClr">
            <a:tint val="80000"/>
          </a:schemeClr>
        </a:solidFill>
        <a:solidFill>
          <a:schemeClr val="phClr">
            <a:shade val="30000"/>
            <a:satMod val="150000"/>
          </a:schemeClr>
        </a:solidFill>
      </a:fillStyleLst>
      <a:lnStyleLst>
        <a:ln w="9525" cap="flat" cmpd="sng" algn="ctr">
          <a:solidFill>
            <a:schemeClr val="phClr">
              <a:tint val="90000"/>
              <a:satMod val="105000"/>
            </a:schemeClr>
          </a:solidFill>
          <a:prstDash val="solid"/>
        </a:ln>
        <a:ln w="50800" cap="flat" cmpd="sng" algn="ctr">
          <a:solidFill>
            <a:schemeClr val="phClr">
              <a:tint val="90000"/>
            </a:schemeClr>
          </a:solidFill>
          <a:prstDash val="solid"/>
        </a:ln>
        <a:ln w="76200" cap="flat" cmpd="dbl" algn="ctr">
          <a:solidFill>
            <a:schemeClr val="phClr">
              <a:tint val="9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76200" dist="25400" dir="5400000" sx="101000" sy="101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50800" dir="5400000" sx="101000" sy="101000" rotWithShape="0">
              <a:srgbClr val="000000">
                <a:alpha val="50000"/>
              </a:srgbClr>
            </a:outerShdw>
            <a:reflection blurRad="12700" stA="30000" endPos="30000" dist="50800" dir="5400000" sy="-100000" rotWithShape="0"/>
          </a:effectLst>
          <a:scene3d>
            <a:camera prst="orthographicFront">
              <a:rot lat="0" lon="0" rev="0"/>
            </a:camera>
            <a:lightRig rig="twoPt" dir="t">
              <a:rot lat="0" lon="0" rev="5400000"/>
            </a:lightRig>
          </a:scene3d>
          <a:sp3d prstMaterial="softmetal">
            <a:bevelT w="63500" h="25400" prst="coolSlant"/>
          </a:sp3d>
        </a:effectStyle>
      </a:effectStyleLst>
      <a:bgFillStyleLst>
        <a:solidFill>
          <a:schemeClr val="phClr">
            <a:satMod val="125000"/>
          </a:schemeClr>
        </a:solidFill>
        <a:solidFill>
          <a:schemeClr val="phClr">
            <a:shade val="30000"/>
            <a:satMod val="150000"/>
          </a:schemeClr>
        </a:solidFill>
        <a:gradFill>
          <a:gsLst>
            <a:gs pos="0">
              <a:schemeClr val="phClr">
                <a:tint val="100000"/>
                <a:shade val="80000"/>
                <a:satMod val="135000"/>
              </a:schemeClr>
            </a:gs>
            <a:gs pos="55000">
              <a:schemeClr val="phClr">
                <a:tint val="70000"/>
                <a:shade val="100000"/>
                <a:satMod val="150000"/>
              </a:schemeClr>
            </a:gs>
            <a:gs pos="100000">
              <a:schemeClr val="phClr">
                <a:tint val="70000"/>
                <a:shade val="100000"/>
                <a:satMod val="15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</Template>
  <TotalTime>648</TotalTime>
  <Words>1588</Words>
  <Application>Microsoft Office PowerPoint</Application>
  <PresentationFormat>Экран (4:3)</PresentationFormat>
  <Paragraphs>191</Paragraphs>
  <Slides>28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Mod</vt:lpstr>
      <vt:lpstr>Слайд 1</vt:lpstr>
      <vt:lpstr>Документы, регламентирующие содержание образовательного процесса в дошкольной образовательной организации</vt:lpstr>
      <vt:lpstr>Федеральный закон № 273-ФЗ                   «Об образовании в Российской Федерации»</vt:lpstr>
      <vt:lpstr>Федеральный закон от 29 декабря 2012 г. «Об образовании в Российской Федерации»</vt:lpstr>
      <vt:lpstr>ФЕДЕРАЛЬНЫЙ ГОСУДАРСТВЕННЫЙ ОБРАЗОВАТЕЛЬНЫЙ СТАНДАРТ ДОШКОЛЬНОГО ОБРАЗОВАНИЯ</vt:lpstr>
      <vt:lpstr>Структура ФГОС ДО</vt:lpstr>
      <vt:lpstr>Общие положения ФГОС ДО</vt:lpstr>
      <vt:lpstr>«В Стандарте учитываются:</vt:lpstr>
      <vt:lpstr>Принципы ФГОС ДО</vt:lpstr>
      <vt:lpstr>Принципы ФГОС ДО</vt:lpstr>
      <vt:lpstr>Цели ФГОС ДО</vt:lpstr>
      <vt:lpstr>Задачи ФГОС ДО</vt:lpstr>
      <vt:lpstr>Задачи ФГОС ДО</vt:lpstr>
      <vt:lpstr>«Стандарт является основой для:</vt:lpstr>
      <vt:lpstr>Слайд 15</vt:lpstr>
      <vt:lpstr>Слайд 16</vt:lpstr>
      <vt:lpstr>Обязательная часть основной общеобразовательной программы дошкольного образования</vt:lpstr>
      <vt:lpstr>Образовательные области</vt:lpstr>
      <vt:lpstr>Часть основной общеобразовательной программы дошкольного образования, формируемая участниками образовательного процесса</vt:lpstr>
      <vt:lpstr>II. Требования к структуре  образовательной программы дошкольного образования и ее объему  </vt:lpstr>
      <vt:lpstr>Программа направлена на :</vt:lpstr>
      <vt:lpstr>Содержание программы должно обеспечивать развитие личности, мотивации и способностей детей в различных видах деятельности</vt:lpstr>
      <vt:lpstr>Аспекты образовательной среды:</vt:lpstr>
      <vt:lpstr>Структура Программы </vt:lpstr>
      <vt:lpstr>Слайд 25</vt:lpstr>
      <vt:lpstr>IV. Требования к результатам освоения образовательной программы дошкольного образования  </vt:lpstr>
      <vt:lpstr>Структура образовательного проекта</vt:lpstr>
      <vt:lpstr>Спасибо за внимание!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Анжела</cp:lastModifiedBy>
  <cp:revision>56</cp:revision>
  <dcterms:created xsi:type="dcterms:W3CDTF">2012-12-10T10:24:04Z</dcterms:created>
  <dcterms:modified xsi:type="dcterms:W3CDTF">2016-01-29T06:19:13Z</dcterms:modified>
</cp:coreProperties>
</file>