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1" r:id="rId5"/>
    <p:sldId id="272" r:id="rId6"/>
    <p:sldId id="273" r:id="rId7"/>
    <p:sldId id="274" r:id="rId8"/>
    <p:sldId id="275" r:id="rId9"/>
    <p:sldId id="276" r:id="rId10"/>
    <p:sldId id="277" r:id="rId11"/>
    <p:sldId id="280" r:id="rId12"/>
    <p:sldId id="281" r:id="rId13"/>
    <p:sldId id="282" r:id="rId14"/>
    <p:sldId id="283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6699FF"/>
    <a:srgbClr val="F42C49"/>
    <a:srgbClr val="FF99CC"/>
    <a:srgbClr val="66FF66"/>
    <a:srgbClr val="E6FEE7"/>
    <a:srgbClr val="FFFF66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32" autoAdjust="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56A8F1-2BB6-459B-A4E1-BD2EA2CC7B78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CAF229-EB91-4F1E-A997-5D36E344C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3AC41-8BCB-4DA9-B2FB-186E0706E442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D6D3B-3705-485D-9BCD-DA3B84D35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50025-AAF4-412F-855D-7270E605367F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EF563-C8C9-4E8E-B9BC-BA33BAE8A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6F182-C83E-4EE7-B28F-7371B34A180F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11F0B-7F12-46D2-B789-92BED6C08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7D70E1-C26A-4F07-890F-67D5BDE5F7F1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3E9953-EE62-47F4-A314-E62448181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C097D-C007-4925-89CD-2DF5520FF7BA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F693-AEDB-4B9A-B1E0-8BA70DC88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0A1A00-EBA1-4094-9DF0-1AC9F5A24962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84081D-3879-4853-BE92-2908067B0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7C6C6-30B0-4D1B-B1F9-2483A4BE3811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798FC-54D5-4428-8A9C-E9B554D4A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069605-EE6E-4ECB-96B3-B7AED1A4700B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10E86B-7F4F-410D-A4E1-67D9B66EB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86F20C-26D6-4FCC-8F3B-73161EB80467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931D72-79D2-4C11-9A9F-9CD5E769C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17544B-29FF-4A86-B31C-4BD1F7D18482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6C0CC6-8E0A-4FA8-85E7-F6059C137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356274-0AA2-4851-874D-650A75754FFA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F2174ED-1DAC-4A48-B718-28E4FEFE8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  <p:sldLayoutId id="2147483790" r:id="rId4"/>
    <p:sldLayoutId id="2147483794" r:id="rId5"/>
    <p:sldLayoutId id="2147483789" r:id="rId6"/>
    <p:sldLayoutId id="2147483795" r:id="rId7"/>
    <p:sldLayoutId id="2147483796" r:id="rId8"/>
    <p:sldLayoutId id="2147483797" r:id="rId9"/>
    <p:sldLayoutId id="2147483788" r:id="rId10"/>
    <p:sldLayoutId id="214748378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1571625"/>
            <a:ext cx="8458200" cy="14700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>Образовательная деятельность в детском саду  в соответствии с Федеральными Государственными Стандартами</a:t>
            </a:r>
            <a:endParaRPr lang="ru-RU" sz="3600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5825" y="3860800"/>
            <a:ext cx="8258175" cy="19304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Старший воспитатель </a:t>
            </a:r>
            <a:r>
              <a:rPr lang="ru-RU" dirty="0" smtClean="0"/>
              <a:t>А.А. </a:t>
            </a:r>
            <a:r>
              <a:rPr lang="ru-RU" dirty="0" err="1" smtClean="0"/>
              <a:t>Галямутдинова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1692275" y="5445125"/>
            <a:ext cx="59753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Corbel" pitchFamily="34" charset="0"/>
              </a:rPr>
              <a:t>МКДОУ «Детский сад № 49»</a:t>
            </a:r>
          </a:p>
          <a:p>
            <a:pPr algn="ctr"/>
            <a:r>
              <a:rPr lang="ru-RU" dirty="0" smtClean="0">
                <a:latin typeface="Corbel" pitchFamily="34" charset="0"/>
              </a:rPr>
              <a:t>г.Дегтярск</a:t>
            </a:r>
            <a:endParaRPr lang="ru-RU" dirty="0">
              <a:latin typeface="Corbel" pitchFamily="34" charset="0"/>
            </a:endParaRPr>
          </a:p>
          <a:p>
            <a:pPr algn="ctr"/>
            <a:r>
              <a:rPr lang="ru-RU" dirty="0">
                <a:latin typeface="Corbel" pitchFamily="34" charset="0"/>
              </a:rPr>
              <a:t>Май </a:t>
            </a:r>
            <a:r>
              <a:rPr lang="ru-RU" dirty="0" smtClean="0">
                <a:latin typeface="Corbel" pitchFamily="34" charset="0"/>
              </a:rPr>
              <a:t>2015г</a:t>
            </a:r>
            <a:r>
              <a:rPr lang="ru-RU" dirty="0">
                <a:latin typeface="Corbel" pitchFamily="34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16013" y="260350"/>
          <a:ext cx="7704137" cy="6291560"/>
        </p:xfrm>
        <a:graphic>
          <a:graphicData uri="http://schemas.openxmlformats.org/drawingml/2006/table">
            <a:tbl>
              <a:tblPr/>
              <a:tblGrid>
                <a:gridCol w="3695700"/>
                <a:gridCol w="4008437"/>
              </a:tblGrid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Все дети обязательно должны присутствовать на занятии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Допускаются так называемые свободные «вход» и «выход» детей, что вовсе не предполагает провозглашения анархии в детском саду. Уважая ребенка, его состояние, настроение, предпочтение и интересы, взрослый обязан предоставить ему возможность выбора – участвовать или не участвовать вместе с другими детьми в совместном деле, но при этом вправе потребовать такого же уважения и к участникам этого совместного дела.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Образовательный процесс в значительной степени регламентирован. Главное для взрослого – двигаться по заранее намеченному плану, программе. Педагог часто опирается на подготовленный конспект занятия, в котором расписаны реплики и вопросы взрослого, ответы детей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Образовательный процесс предполагает внесение изменений (корректив) в планы, программы с учетом потребностей и интересов детей, конспекты могут использоваться частично, для заимствования фактического материала (например, интересных сведений о композиторах, писателях, художниках и их произведениях), отдельных методов и приемов и др., но не как «готовый образец» образовательного процесса.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4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497763" cy="93503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Основные тезисы организации партнерской деятельности взрослого с детьми</a:t>
            </a:r>
            <a:endParaRPr lang="ru-RU" sz="28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1116013" y="1557338"/>
            <a:ext cx="76327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включенность воспитателя в деятельность наравне с детьми;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добровольное присоединение дошкольников к деятельности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(без психического и дисциплинарного принуждения);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свободное общение и перемещение детей во время деятельности (при соответствии организации рабочего пространства);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открытый временной конец деятельности (каждый работает в своем темпе).</a:t>
            </a:r>
            <a:endParaRPr lang="ru-RU" sz="24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4787900" y="5373688"/>
            <a:ext cx="1751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Н.А.Короткова</a:t>
            </a:r>
            <a:endParaRPr lang="ru-RU">
              <a:latin typeface="Corbel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3556" name="Picture 1" descr="C:\Windows.old\Users\Public\натахин бук\Documents\для детсада\детсад\29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4797425"/>
            <a:ext cx="171450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497763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Формы проведения образовательной деятельности в режиме дня:</a:t>
            </a: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 rot="10800000" flipV="1">
            <a:off x="1116013" y="1001713"/>
            <a:ext cx="7704137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endParaRPr lang="ru-RU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  <a:cs typeface="Times New Roman" pitchFamily="18" charset="0"/>
              </a:rPr>
              <a:t>Подвижные игры с правилами (в том числе народные), игровые упражнения, двигательные паузы, спортивные пробежки, соревнования и праздники, физкультурные минутки;</a:t>
            </a:r>
            <a:endParaRPr lang="ru-RU" sz="1600">
              <a:latin typeface="Corbel" pitchFamily="34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  <a:cs typeface="Times New Roman" pitchFamily="18" charset="0"/>
              </a:rPr>
              <a:t>Оздоровительные и закаливающие процедуры, здоровьесберегающие мероприятия, тематические беседы и рассказы, компьютерные презентации, творческие и исследовательские проекты, упражнения по освоению культурно-гигиенических навыков;</a:t>
            </a:r>
            <a:endParaRPr lang="ru-RU" sz="1600">
              <a:latin typeface="Corbel" pitchFamily="34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  <a:cs typeface="Times New Roman" pitchFamily="18" charset="0"/>
              </a:rPr>
              <a:t>Анализ проблемных ситуаций, игровые ситуации по формированию культуры безопасности, беседы, рассказы, практические упражнения, прогулки по экологической тропе;</a:t>
            </a:r>
            <a:endParaRPr lang="ru-RU" sz="1600">
              <a:latin typeface="Corbel" pitchFamily="34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  <a:cs typeface="Times New Roman" pitchFamily="18" charset="0"/>
              </a:rPr>
              <a:t>Игровые ситуации, игры с правилами (дидактические), творческие сюжетно-ролевые, театрализованные, конструктивные;</a:t>
            </a:r>
            <a:endParaRPr lang="ru-RU" sz="1600">
              <a:latin typeface="Corbel" pitchFamily="34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  <a:cs typeface="Times New Roman" pitchFamily="18" charset="0"/>
              </a:rPr>
              <a:t>Опыты и эксперименты, дежурства, труд (в рамках практико- ориетированных  проектов), коллекционирование, моделирование, игры- драматизации, 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</a:rPr>
              <a:t>Беседы, речевые ситуации, составление рассказывание  сказок, пересказы, отгадывание загадок, разучивание потешек, стихов, песенок, ситуативные разговоры;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</a:rPr>
              <a:t>Слушание исполнение музыкальных произведений, музыкально-ритмические движения, музыкальные игры и импровизации,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1600">
                <a:latin typeface="Corbel" pitchFamily="34" charset="0"/>
              </a:rPr>
              <a:t>Вернисажи детского творчества, выставки изобразительного искусства, мастерские детского творчества и др.</a:t>
            </a:r>
          </a:p>
          <a:p>
            <a:pPr>
              <a:tabLst>
                <a:tab pos="457200" algn="l"/>
              </a:tabLst>
            </a:pPr>
            <a:r>
              <a:rPr lang="ru-RU" sz="1600">
                <a:latin typeface="Corbel" pitchFamily="34" charset="0"/>
              </a:rPr>
              <a:t> 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endParaRPr lang="ru-RU" sz="1600"/>
          </a:p>
          <a:p>
            <a:pPr eaLnBrk="0" hangingPunct="0">
              <a:tabLst>
                <a:tab pos="457200" algn="l"/>
              </a:tabLst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Самостоятельная деятельность детей.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1331913" y="1700213"/>
            <a:ext cx="73437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cs typeface="Times New Roman" pitchFamily="18" charset="0"/>
              </a:rPr>
              <a:t>По санитарно-эпидемиологическим требованиям к содержанию и организации работы в дошкольных организациях на самостоятельную деятельность детей 3-7 лет (игры, подготовка к образовательной деятельности, личная гигиена) в режиме дня должно отводиться не менее 3-4 часов.</a:t>
            </a:r>
            <a:endParaRPr lang="ru-RU" sz="2800"/>
          </a:p>
        </p:txBody>
      </p:sp>
      <p:pic>
        <p:nvPicPr>
          <p:cNvPr id="25603" name="Picture 3" descr="C:\Windows.old\Users\Public\натахин бук\Documents\для детсада\детсад\4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724400"/>
            <a:ext cx="2022475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Развивающая предметно-пространственная среда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1547813" y="1844675"/>
            <a:ext cx="777716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ru-RU" sz="3200" b="1">
                <a:cs typeface="Times New Roman" pitchFamily="18" charset="0"/>
              </a:rPr>
              <a:t>содержательно – насыщенной,</a:t>
            </a:r>
            <a:endParaRPr lang="ru-RU" sz="3200" b="1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>
                <a:cs typeface="Times New Roman" pitchFamily="18" charset="0"/>
              </a:rPr>
              <a:t>трансформируемой;</a:t>
            </a:r>
            <a:endParaRPr lang="ru-RU" sz="3200" b="1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>
                <a:cs typeface="Times New Roman" pitchFamily="18" charset="0"/>
              </a:rPr>
              <a:t>полифункциональной;</a:t>
            </a:r>
            <a:endParaRPr lang="ru-RU" sz="3200" b="1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>
                <a:cs typeface="Times New Roman" pitchFamily="18" charset="0"/>
              </a:rPr>
              <a:t>вариативной;</a:t>
            </a:r>
            <a:endParaRPr lang="ru-RU" sz="3200" b="1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>
                <a:cs typeface="Times New Roman" pitchFamily="18" charset="0"/>
              </a:rPr>
              <a:t>доступной;</a:t>
            </a:r>
            <a:endParaRPr lang="ru-RU" sz="3200" b="1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>
                <a:cs typeface="Times New Roman" pitchFamily="18" charset="0"/>
              </a:rPr>
              <a:t>безопасной.</a:t>
            </a:r>
            <a:endParaRPr lang="ru-RU" sz="3200" b="1"/>
          </a:p>
        </p:txBody>
      </p:sp>
      <p:pic>
        <p:nvPicPr>
          <p:cNvPr id="26627" name="Picture 2" descr="C:\Users\Наташа\Pictures\3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3644900"/>
            <a:ext cx="3724275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357438"/>
            <a:ext cx="8686800" cy="841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новых  встреч!  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6013" y="260350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1125538"/>
            <a:ext cx="7632700" cy="55435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/>
              <a:t>Осуществляется на протяжении всего времени нахождения ребенка в дошкольной организации</a:t>
            </a:r>
            <a:r>
              <a:rPr lang="ru-RU" sz="2800" dirty="0" smtClean="0"/>
              <a:t>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 smtClean="0"/>
              <a:t>Совместная деятельность с детьми:</a:t>
            </a:r>
          </a:p>
          <a:p>
            <a:pPr lvl="3" algn="l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600" dirty="0" smtClean="0"/>
              <a:t>Образовательная деятельность в режимных моментах;</a:t>
            </a:r>
          </a:p>
          <a:p>
            <a:pPr lvl="3" algn="l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600" dirty="0" smtClean="0"/>
              <a:t>Организованная  образовательная деятельность;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 smtClean="0"/>
              <a:t>Самостоятельная деятельность детей.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8458200" cy="1222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дошкольного образования представлено следующими направлениями развития:</a:t>
            </a:r>
            <a:endParaRPr lang="ru-RU" sz="2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2205038"/>
            <a:ext cx="6911975" cy="38877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Социально- коммуникативное развитие;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Познавательное развитие;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Речевое развитие;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Художественно-эстетическое развитие;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Физическое развитие.</a:t>
            </a:r>
            <a:endParaRPr lang="ru-RU" b="1" dirty="0"/>
          </a:p>
        </p:txBody>
      </p:sp>
      <p:pic>
        <p:nvPicPr>
          <p:cNvPr id="15363" name="Picture 1" descr="C:\Windows.old\Users\Public\натахин бук\Documents\для детсада\29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4149725"/>
            <a:ext cx="27368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  адекватных возрасту форм работы с детьми:</a:t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339975" y="1341438"/>
            <a:ext cx="6553200" cy="4800600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игра;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наблюдение;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беседа, разговор;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решение проблемных ситуаций;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экспериментирование;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чтение;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коллекционирование</a:t>
            </a:r>
          </a:p>
          <a:p>
            <a:pPr eaLnBrk="1" hangingPunct="1">
              <a:buClrTx/>
              <a:buFontTx/>
              <a:buNone/>
            </a:pPr>
            <a:r>
              <a:rPr lang="ru-RU" b="1" smtClean="0"/>
              <a:t>				и др.</a:t>
            </a:r>
            <a:endParaRPr lang="ru-RU" smtClean="0"/>
          </a:p>
        </p:txBody>
      </p:sp>
      <p:pic>
        <p:nvPicPr>
          <p:cNvPr id="16387" name="Picture 2" descr="C:\Windows.old\Users\Public\натахин бук\Documents\для детсада\28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4724400"/>
            <a:ext cx="17018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Ранний возраст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1258888" y="1341438"/>
            <a:ext cx="7885112" cy="51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Corbel" pitchFamily="34" charset="0"/>
              </a:rPr>
              <a:t>(1год – 3 года) </a:t>
            </a:r>
          </a:p>
          <a:p>
            <a:pPr algn="ctr"/>
            <a:endParaRPr lang="ru-RU" sz="320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 предметная деятельность и игры с составными динамическими игрушками; 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экспериментирование с материалами и веществами (песок, вода, тесто и др.),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 общение со взрослым и совместные игры со сверстниками под руководством взрослого, 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самообслуживание и действия с бытовыми предметами-орудиями (ложка, совок, лопатка и пр.),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 восприятие смысла музыки, сказок, стихов.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 рассматривание картинок, </a:t>
            </a:r>
          </a:p>
          <a:p>
            <a:pPr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двигательная активность;</a:t>
            </a:r>
          </a:p>
        </p:txBody>
      </p:sp>
      <p:pic>
        <p:nvPicPr>
          <p:cNvPr id="17411" name="Picture 1" descr="C:\Windows.old\Users\Public\натахин бук\Documents\для детсада\детсад\2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5157788"/>
            <a:ext cx="1008062" cy="145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Дети дошкольного возраста </a:t>
            </a:r>
            <a:endParaRPr lang="ru-RU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258888" y="1196975"/>
            <a:ext cx="7634287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ru-RU" sz="2400">
                <a:cs typeface="Times New Roman" pitchFamily="18" charset="0"/>
              </a:rPr>
              <a:t>(3 года – 8 лет)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 ряд видов деятельности, таких как игровая, включая сюжетно-ролевую игру, игру с правилами и другие виды игры,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коммуникативная (общение и взаимодействие со взрослыми и сверстниками),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познавательно-исследовательская (исследования объектов окружающего мира и экспериментирования с ними),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а также восприятие художественной литературы и фольклора,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самообслуживание и элементарный бытовой труд (в помещении и на улице),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конструирование из разного материала, включая конструкторы, модули, бумагу, природный и иной материал, изобразительная (рисование, лепка, аппликация),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музыкальная (восприятие и понимание смысла музыкальных произведений, пение,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 музыкально-ритмические движения, игры на детских музыкальных инструментах)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двигательная (овладение основными движениями) формы активности ребенка. </a:t>
            </a: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891462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Организованная образовательная деятельность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Прямоугольник 2"/>
          <p:cNvSpPr>
            <a:spLocks noChangeArrowheads="1"/>
          </p:cNvSpPr>
          <p:nvPr/>
        </p:nvSpPr>
        <p:spPr bwMode="auto">
          <a:xfrm>
            <a:off x="1042988" y="1700213"/>
            <a:ext cx="7850187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rbel" pitchFamily="34" charset="0"/>
              </a:rPr>
              <a:t> </a:t>
            </a:r>
            <a:r>
              <a:rPr lang="ru-RU" sz="2400" b="1">
                <a:latin typeface="Corbel" pitchFamily="34" charset="0"/>
              </a:rPr>
              <a:t>ЭТО: организация совместной деятельности педагога с детьми!!!</a:t>
            </a:r>
          </a:p>
          <a:p>
            <a:pPr lvl="4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 одним ребенком;</a:t>
            </a:r>
          </a:p>
          <a:p>
            <a:pPr lvl="4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  подгруппой детей;</a:t>
            </a:r>
          </a:p>
          <a:p>
            <a:pPr lvl="4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 целой группой детей.</a:t>
            </a:r>
          </a:p>
          <a:p>
            <a:r>
              <a:rPr lang="ru-RU" sz="2400" b="1">
                <a:latin typeface="Corbel" pitchFamily="34" charset="0"/>
              </a:rPr>
              <a:t>Выбор количества детей зависит от: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возрастных и индивидуальных особенностей детей;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вида деятельности (игровая,  познавательно - исследовательская, двигательная, продуктивная) 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их интереса к данному занятию;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сложности материала;</a:t>
            </a:r>
          </a:p>
          <a:p>
            <a:endParaRPr lang="ru-RU" sz="2400">
              <a:latin typeface="Corbel" pitchFamily="34" charset="0"/>
            </a:endParaRPr>
          </a:p>
          <a:p>
            <a:r>
              <a:rPr lang="ru-RU" sz="2000" b="1">
                <a:latin typeface="Corbel" pitchFamily="34" charset="0"/>
              </a:rPr>
              <a:t>Но необходимо помнить, что каждый ребенок должен получить одинаковые стартовые возможности для обучения в школе.</a:t>
            </a:r>
          </a:p>
          <a:p>
            <a:endParaRPr lang="ru-RU" sz="2800" b="1">
              <a:latin typeface="Corbel" pitchFamily="34" charset="0"/>
            </a:endParaRPr>
          </a:p>
        </p:txBody>
      </p:sp>
      <p:pic>
        <p:nvPicPr>
          <p:cNvPr id="19459" name="Picture 1" descr="C:\Windows.old\Users\Public\натахин бук\Documents\для детсада\детсад\16433380854aa6175d5143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268538"/>
            <a:ext cx="1592262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Организованная образовательная деятельность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8888" y="1628775"/>
          <a:ext cx="7634287" cy="4797480"/>
        </p:xfrm>
        <a:graphic>
          <a:graphicData uri="http://schemas.openxmlformats.org/drawingml/2006/table">
            <a:tbl>
              <a:tblPr/>
              <a:tblGrid>
                <a:gridCol w="3652837"/>
                <a:gridCol w="398145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виде учебной деятельности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организацию детских видов деятельности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Ребенок – объект формирующих педагогических воздействий взрослого человека. Взрослый – главный. Он руководит и управляет ребенком.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Ребенок и взрослый – оба субъекты взаимодействия. Они равны по значимости. Каждый в равной степени ценен. Хотя взрослый, конечно, и старше, и опытнее.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Активность взрослого выше, чем активность ребенка, в том числе и речевая (взрослый «много» говорит)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Активность ребенка по крайней мере не меньше, чем активность взрослого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Основная деятельность – учебная. Главный результат учебной деятельности – решение какой-либо учебной задачи, поставленной перед детьми взрослым. Цель – знания, умения и навыки детей. Активность детей нужна для достижения этой цели.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Основная деятельность – это так называемые детские виды деятельности.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Цель- подлинная активность (деятельность) детей, а освоение знаний, умений и навыков – побочный эффект этой активности.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293688"/>
          <a:ext cx="8893175" cy="6636024"/>
        </p:xfrm>
        <a:graphic>
          <a:graphicData uri="http://schemas.openxmlformats.org/drawingml/2006/table">
            <a:tbl>
              <a:tblPr/>
              <a:tblGrid>
                <a:gridCol w="4341813"/>
                <a:gridCol w="4551362"/>
              </a:tblGrid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Основная модель организации образовательного процесса – учебная.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Основная модель организации образовательного процесса – совместная деятельность взрослого и ребенка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43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Основная форма работы с детьми -  занятие.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Основные формы работы с детьми – рассматривание, наблюдения, беседы, разговоры, экспериментирование исследования, коллекционирование, чтение, реализация проектов, мастерская и т.д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Применяются в основном так называемые прямые методы обучения (при частом использовании опосредованных)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Применяются в основном так называемые опосредованные методы обучения (при частичном использовании прямых)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87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Мотивы обучения на занятии, как правило, не связаны с интересом детей к самой учебной деятельности. «Удерживает»  детей на занятии авторитет взрослого. Именно поэтому педагогам зачастую приходится «Украшать» занятие наглядностью, игровыми приемами, персонажами, чтобы облечь учебный процесс в привлекательную для дошкольников форму. Но ведь «подлинная цель взрослого вовсе не поиграть, а использовать игрушку для мотивации освоения непривлекательных для детей предметных знаний».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Мотивы обучения, осуществляемого как организация детских видов деятельности, связаны в первую очередь с интересом детей к этим видам деятельности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1522" name="Picture 1" descr="C:\Windows.old\Users\Public\натахин бук\Documents\для детсада\детсад\47475838_Animazione3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318000"/>
            <a:ext cx="24320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415</TotalTime>
  <Words>1207</Words>
  <Application>Microsoft Office PowerPoint</Application>
  <PresentationFormat>Экран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        Образовательная деятельность в детском саду  в соответствии с Федеральными Государственными Стандартами</vt:lpstr>
      <vt:lpstr>Образовательная деятельность </vt:lpstr>
      <vt:lpstr>Содержание дошкольного образования представлено следующими направлениями развития:</vt:lpstr>
      <vt:lpstr>Использование   адекватных возрасту форм работы с детьми: </vt:lpstr>
      <vt:lpstr>Ранний возраст</vt:lpstr>
      <vt:lpstr>Дети дошкольного возраста </vt:lpstr>
      <vt:lpstr>Организованная образовательная деятельность </vt:lpstr>
      <vt:lpstr>Организованная образовательная деятельность </vt:lpstr>
      <vt:lpstr>Слайд 9</vt:lpstr>
      <vt:lpstr>Слайд 10</vt:lpstr>
      <vt:lpstr>Основные тезисы организации партнерской деятельности взрослого с детьми</vt:lpstr>
      <vt:lpstr>  Формы проведения образовательной деятельности в режиме дня:</vt:lpstr>
      <vt:lpstr>Самостоятельная деятельность детей.</vt:lpstr>
      <vt:lpstr>Развивающая предметно-пространственная среда </vt:lpstr>
      <vt:lpstr>До новых  встреч! 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деятельность в детском саду  в соответствии с федеральными государственными требованиями</dc:title>
  <dc:creator>Наташенька</dc:creator>
  <cp:lastModifiedBy>Анжела</cp:lastModifiedBy>
  <cp:revision>45</cp:revision>
  <dcterms:created xsi:type="dcterms:W3CDTF">2011-08-29T17:15:58Z</dcterms:created>
  <dcterms:modified xsi:type="dcterms:W3CDTF">2016-01-20T08:35:42Z</dcterms:modified>
</cp:coreProperties>
</file>